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77" r:id="rId3"/>
    <p:sldId id="291" r:id="rId4"/>
    <p:sldId id="292" r:id="rId5"/>
    <p:sldId id="295" r:id="rId6"/>
    <p:sldId id="293" r:id="rId7"/>
    <p:sldId id="294" r:id="rId8"/>
    <p:sldId id="296" r:id="rId9"/>
    <p:sldId id="297" r:id="rId10"/>
    <p:sldId id="298" r:id="rId11"/>
    <p:sldId id="299" r:id="rId12"/>
    <p:sldId id="300" r:id="rId13"/>
    <p:sldId id="305" r:id="rId14"/>
    <p:sldId id="306" r:id="rId15"/>
    <p:sldId id="308" r:id="rId16"/>
    <p:sldId id="309" r:id="rId17"/>
    <p:sldId id="310" r:id="rId18"/>
    <p:sldId id="301" r:id="rId19"/>
    <p:sldId id="303" r:id="rId20"/>
    <p:sldId id="311" r:id="rId21"/>
    <p:sldId id="312" r:id="rId22"/>
    <p:sldId id="313" r:id="rId23"/>
    <p:sldId id="314" r:id="rId24"/>
    <p:sldId id="315" r:id="rId25"/>
    <p:sldId id="316" r:id="rId26"/>
    <p:sldId id="317"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0816D-9131-0642-AC18-65111AF099E6}" v="339" dt="2025-09-20T16:46:07.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5"/>
    <p:restoredTop sz="94635"/>
  </p:normalViewPr>
  <p:slideViewPr>
    <p:cSldViewPr snapToGrid="0">
      <p:cViewPr varScale="1">
        <p:scale>
          <a:sx n="108" d="100"/>
          <a:sy n="108"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6B7AE-0519-4405-8025-D30B760D78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10A68DD-214C-48BD-BAE4-7E7CB0F1D86A}">
      <dgm:prSet/>
      <dgm:spPr/>
      <dgm:t>
        <a:bodyPr/>
        <a:lstStyle/>
        <a:p>
          <a:r>
            <a:rPr lang="en-US"/>
            <a:t>Slow to develop (edit, compile, link and run. The compile/link steps could take serious time)</a:t>
          </a:r>
        </a:p>
      </dgm:t>
    </dgm:pt>
    <dgm:pt modelId="{8CF3AD6E-8DF0-4A52-ACEA-80110B848492}" type="parTrans" cxnId="{4054A470-FEFC-47D1-B8D6-985981E711DA}">
      <dgm:prSet/>
      <dgm:spPr/>
      <dgm:t>
        <a:bodyPr/>
        <a:lstStyle/>
        <a:p>
          <a:endParaRPr lang="en-US"/>
        </a:p>
      </dgm:t>
    </dgm:pt>
    <dgm:pt modelId="{2E22373C-BD9D-4892-94CB-7F55F93FCBD6}" type="sibTrans" cxnId="{4054A470-FEFC-47D1-B8D6-985981E711DA}">
      <dgm:prSet/>
      <dgm:spPr/>
      <dgm:t>
        <a:bodyPr/>
        <a:lstStyle/>
        <a:p>
          <a:endParaRPr lang="en-US"/>
        </a:p>
      </dgm:t>
    </dgm:pt>
    <dgm:pt modelId="{08DEB06F-C77D-4CD6-A7E1-01BDBD4EB61D}">
      <dgm:prSet/>
      <dgm:spPr/>
      <dgm:t>
        <a:bodyPr/>
        <a:lstStyle/>
        <a:p>
          <a:r>
            <a:rPr lang="en-US"/>
            <a:t>You need to "rebuild" the program every time you need to make a change </a:t>
          </a:r>
        </a:p>
      </dgm:t>
    </dgm:pt>
    <dgm:pt modelId="{BC1BA691-B537-45FC-99D4-1113891EAC6B}" type="parTrans" cxnId="{E66F5A6B-83FA-49CB-BA5D-D36F3B938AAA}">
      <dgm:prSet/>
      <dgm:spPr/>
      <dgm:t>
        <a:bodyPr/>
        <a:lstStyle/>
        <a:p>
          <a:endParaRPr lang="en-US"/>
        </a:p>
      </dgm:t>
    </dgm:pt>
    <dgm:pt modelId="{52890AA9-7BDB-4109-A4DF-57EC3C49DFEE}" type="sibTrans" cxnId="{E66F5A6B-83FA-49CB-BA5D-D36F3B938AAA}">
      <dgm:prSet/>
      <dgm:spPr/>
      <dgm:t>
        <a:bodyPr/>
        <a:lstStyle/>
        <a:p>
          <a:endParaRPr lang="en-US"/>
        </a:p>
      </dgm:t>
    </dgm:pt>
    <dgm:pt modelId="{6586DD81-DD23-40F7-B3D4-BCDE28605931}">
      <dgm:prSet/>
      <dgm:spPr/>
      <dgm:t>
        <a:bodyPr/>
        <a:lstStyle/>
        <a:p>
          <a:r>
            <a:rPr lang="en-US"/>
            <a:t>Compiled languages require longer development cycles but catch errors earlier in the development process </a:t>
          </a:r>
        </a:p>
      </dgm:t>
    </dgm:pt>
    <dgm:pt modelId="{87D79DC1-0D95-4C90-8E79-D86D286E52AF}" type="parTrans" cxnId="{2E5218D5-98B5-4650-B4AF-4FBBEE2DC437}">
      <dgm:prSet/>
      <dgm:spPr/>
      <dgm:t>
        <a:bodyPr/>
        <a:lstStyle/>
        <a:p>
          <a:endParaRPr lang="en-US"/>
        </a:p>
      </dgm:t>
    </dgm:pt>
    <dgm:pt modelId="{BD753219-7F00-4245-B1E6-3C221AC45E85}" type="sibTrans" cxnId="{2E5218D5-98B5-4650-B4AF-4FBBEE2DC437}">
      <dgm:prSet/>
      <dgm:spPr/>
      <dgm:t>
        <a:bodyPr/>
        <a:lstStyle/>
        <a:p>
          <a:endParaRPr lang="en-US"/>
        </a:p>
      </dgm:t>
    </dgm:pt>
    <dgm:pt modelId="{30E3D754-382B-4312-B97A-B23B615DA55F}">
      <dgm:prSet/>
      <dgm:spPr/>
      <dgm:t>
        <a:bodyPr/>
        <a:lstStyle/>
        <a:p>
          <a:r>
            <a:rPr lang="en-US"/>
            <a:t>Early error detection during compilation prevents runtime failures</a:t>
          </a:r>
        </a:p>
      </dgm:t>
    </dgm:pt>
    <dgm:pt modelId="{22458E04-94AD-4E7E-968C-7FEB594DE650}" type="parTrans" cxnId="{229511FD-6FF8-4925-A04C-B068C1C5D40E}">
      <dgm:prSet/>
      <dgm:spPr/>
      <dgm:t>
        <a:bodyPr/>
        <a:lstStyle/>
        <a:p>
          <a:endParaRPr lang="en-US"/>
        </a:p>
      </dgm:t>
    </dgm:pt>
    <dgm:pt modelId="{BBBCE7DA-BBB0-4046-8FF5-A654C54C4ED9}" type="sibTrans" cxnId="{229511FD-6FF8-4925-A04C-B068C1C5D40E}">
      <dgm:prSet/>
      <dgm:spPr/>
      <dgm:t>
        <a:bodyPr/>
        <a:lstStyle/>
        <a:p>
          <a:endParaRPr lang="en-US"/>
        </a:p>
      </dgm:t>
    </dgm:pt>
    <dgm:pt modelId="{72198D23-3A36-4CD2-AF18-96B6D731DC8D}">
      <dgm:prSet/>
      <dgm:spPr/>
      <dgm:t>
        <a:bodyPr/>
        <a:lstStyle/>
        <a:p>
          <a:r>
            <a:rPr lang="en-US"/>
            <a:t>Better for large, complex applications where catching bugs early saves time</a:t>
          </a:r>
        </a:p>
      </dgm:t>
    </dgm:pt>
    <dgm:pt modelId="{A4F8E6D2-7456-451D-933C-3A53D495A840}" type="parTrans" cxnId="{6E747C74-3D89-4F0D-AD51-44A779BD6811}">
      <dgm:prSet/>
      <dgm:spPr/>
      <dgm:t>
        <a:bodyPr/>
        <a:lstStyle/>
        <a:p>
          <a:endParaRPr lang="en-US"/>
        </a:p>
      </dgm:t>
    </dgm:pt>
    <dgm:pt modelId="{26DF4AC9-333E-441B-92A5-3E452F05BAAE}" type="sibTrans" cxnId="{6E747C74-3D89-4F0D-AD51-44A779BD6811}">
      <dgm:prSet/>
      <dgm:spPr/>
      <dgm:t>
        <a:bodyPr/>
        <a:lstStyle/>
        <a:p>
          <a:endParaRPr lang="en-US"/>
        </a:p>
      </dgm:t>
    </dgm:pt>
    <dgm:pt modelId="{FC0D5D27-C237-D84C-AF2B-EF13262905B4}" type="pres">
      <dgm:prSet presAssocID="{E916B7AE-0519-4405-8025-D30B760D783B}" presName="linear" presStyleCnt="0">
        <dgm:presLayoutVars>
          <dgm:animLvl val="lvl"/>
          <dgm:resizeHandles val="exact"/>
        </dgm:presLayoutVars>
      </dgm:prSet>
      <dgm:spPr/>
    </dgm:pt>
    <dgm:pt modelId="{744F2479-BE78-484F-B403-79E7C5E08CDE}" type="pres">
      <dgm:prSet presAssocID="{110A68DD-214C-48BD-BAE4-7E7CB0F1D86A}" presName="parentText" presStyleLbl="node1" presStyleIdx="0" presStyleCnt="5">
        <dgm:presLayoutVars>
          <dgm:chMax val="0"/>
          <dgm:bulletEnabled val="1"/>
        </dgm:presLayoutVars>
      </dgm:prSet>
      <dgm:spPr/>
    </dgm:pt>
    <dgm:pt modelId="{729B3C72-AEF1-0649-BA3B-DD7988A82C37}" type="pres">
      <dgm:prSet presAssocID="{2E22373C-BD9D-4892-94CB-7F55F93FCBD6}" presName="spacer" presStyleCnt="0"/>
      <dgm:spPr/>
    </dgm:pt>
    <dgm:pt modelId="{E3A3E7BF-F91A-3142-89DA-BEFDB43F5A6B}" type="pres">
      <dgm:prSet presAssocID="{08DEB06F-C77D-4CD6-A7E1-01BDBD4EB61D}" presName="parentText" presStyleLbl="node1" presStyleIdx="1" presStyleCnt="5">
        <dgm:presLayoutVars>
          <dgm:chMax val="0"/>
          <dgm:bulletEnabled val="1"/>
        </dgm:presLayoutVars>
      </dgm:prSet>
      <dgm:spPr/>
    </dgm:pt>
    <dgm:pt modelId="{D883F76E-91F8-0645-ADC9-0D3A937E5B5A}" type="pres">
      <dgm:prSet presAssocID="{52890AA9-7BDB-4109-A4DF-57EC3C49DFEE}" presName="spacer" presStyleCnt="0"/>
      <dgm:spPr/>
    </dgm:pt>
    <dgm:pt modelId="{ECCD0675-A682-954B-80D2-1E11AE00375E}" type="pres">
      <dgm:prSet presAssocID="{6586DD81-DD23-40F7-B3D4-BCDE28605931}" presName="parentText" presStyleLbl="node1" presStyleIdx="2" presStyleCnt="5">
        <dgm:presLayoutVars>
          <dgm:chMax val="0"/>
          <dgm:bulletEnabled val="1"/>
        </dgm:presLayoutVars>
      </dgm:prSet>
      <dgm:spPr/>
    </dgm:pt>
    <dgm:pt modelId="{42119364-5ABE-224D-A8DA-4C0C8079A426}" type="pres">
      <dgm:prSet presAssocID="{BD753219-7F00-4245-B1E6-3C221AC45E85}" presName="spacer" presStyleCnt="0"/>
      <dgm:spPr/>
    </dgm:pt>
    <dgm:pt modelId="{12A3B4E0-0BE4-6748-BC39-A69291BBC1E9}" type="pres">
      <dgm:prSet presAssocID="{30E3D754-382B-4312-B97A-B23B615DA55F}" presName="parentText" presStyleLbl="node1" presStyleIdx="3" presStyleCnt="5">
        <dgm:presLayoutVars>
          <dgm:chMax val="0"/>
          <dgm:bulletEnabled val="1"/>
        </dgm:presLayoutVars>
      </dgm:prSet>
      <dgm:spPr/>
    </dgm:pt>
    <dgm:pt modelId="{B46A6810-5C5A-7B4E-8A02-341320C1349C}" type="pres">
      <dgm:prSet presAssocID="{BBBCE7DA-BBB0-4046-8FF5-A654C54C4ED9}" presName="spacer" presStyleCnt="0"/>
      <dgm:spPr/>
    </dgm:pt>
    <dgm:pt modelId="{7B44A298-A602-BA4F-A4F5-582B3E9D5141}" type="pres">
      <dgm:prSet presAssocID="{72198D23-3A36-4CD2-AF18-96B6D731DC8D}" presName="parentText" presStyleLbl="node1" presStyleIdx="4" presStyleCnt="5">
        <dgm:presLayoutVars>
          <dgm:chMax val="0"/>
          <dgm:bulletEnabled val="1"/>
        </dgm:presLayoutVars>
      </dgm:prSet>
      <dgm:spPr/>
    </dgm:pt>
  </dgm:ptLst>
  <dgm:cxnLst>
    <dgm:cxn modelId="{09E57E10-6DB2-BB4E-AB01-4D035377C95F}" type="presOf" srcId="{6586DD81-DD23-40F7-B3D4-BCDE28605931}" destId="{ECCD0675-A682-954B-80D2-1E11AE00375E}" srcOrd="0" destOrd="0" presId="urn:microsoft.com/office/officeart/2005/8/layout/vList2"/>
    <dgm:cxn modelId="{7E664523-5D6C-3744-B251-4D7AFF8E6F36}" type="presOf" srcId="{110A68DD-214C-48BD-BAE4-7E7CB0F1D86A}" destId="{744F2479-BE78-484F-B403-79E7C5E08CDE}" srcOrd="0" destOrd="0" presId="urn:microsoft.com/office/officeart/2005/8/layout/vList2"/>
    <dgm:cxn modelId="{56476E5D-6885-F14E-A83B-ED2C09078208}" type="presOf" srcId="{72198D23-3A36-4CD2-AF18-96B6D731DC8D}" destId="{7B44A298-A602-BA4F-A4F5-582B3E9D5141}" srcOrd="0" destOrd="0" presId="urn:microsoft.com/office/officeart/2005/8/layout/vList2"/>
    <dgm:cxn modelId="{E66F5A6B-83FA-49CB-BA5D-D36F3B938AAA}" srcId="{E916B7AE-0519-4405-8025-D30B760D783B}" destId="{08DEB06F-C77D-4CD6-A7E1-01BDBD4EB61D}" srcOrd="1" destOrd="0" parTransId="{BC1BA691-B537-45FC-99D4-1113891EAC6B}" sibTransId="{52890AA9-7BDB-4109-A4DF-57EC3C49DFEE}"/>
    <dgm:cxn modelId="{4054A470-FEFC-47D1-B8D6-985981E711DA}" srcId="{E916B7AE-0519-4405-8025-D30B760D783B}" destId="{110A68DD-214C-48BD-BAE4-7E7CB0F1D86A}" srcOrd="0" destOrd="0" parTransId="{8CF3AD6E-8DF0-4A52-ACEA-80110B848492}" sibTransId="{2E22373C-BD9D-4892-94CB-7F55F93FCBD6}"/>
    <dgm:cxn modelId="{6E747C74-3D89-4F0D-AD51-44A779BD6811}" srcId="{E916B7AE-0519-4405-8025-D30B760D783B}" destId="{72198D23-3A36-4CD2-AF18-96B6D731DC8D}" srcOrd="4" destOrd="0" parTransId="{A4F8E6D2-7456-451D-933C-3A53D495A840}" sibTransId="{26DF4AC9-333E-441B-92A5-3E452F05BAAE}"/>
    <dgm:cxn modelId="{814510C8-B5D9-5846-9E14-DA755461CB4B}" type="presOf" srcId="{E916B7AE-0519-4405-8025-D30B760D783B}" destId="{FC0D5D27-C237-D84C-AF2B-EF13262905B4}" srcOrd="0" destOrd="0" presId="urn:microsoft.com/office/officeart/2005/8/layout/vList2"/>
    <dgm:cxn modelId="{2E5218D5-98B5-4650-B4AF-4FBBEE2DC437}" srcId="{E916B7AE-0519-4405-8025-D30B760D783B}" destId="{6586DD81-DD23-40F7-B3D4-BCDE28605931}" srcOrd="2" destOrd="0" parTransId="{87D79DC1-0D95-4C90-8E79-D86D286E52AF}" sibTransId="{BD753219-7F00-4245-B1E6-3C221AC45E85}"/>
    <dgm:cxn modelId="{893E75DE-9456-1C43-B4BF-EA401B68D623}" type="presOf" srcId="{30E3D754-382B-4312-B97A-B23B615DA55F}" destId="{12A3B4E0-0BE4-6748-BC39-A69291BBC1E9}" srcOrd="0" destOrd="0" presId="urn:microsoft.com/office/officeart/2005/8/layout/vList2"/>
    <dgm:cxn modelId="{D95313E1-E43B-E043-B41A-A0652209F875}" type="presOf" srcId="{08DEB06F-C77D-4CD6-A7E1-01BDBD4EB61D}" destId="{E3A3E7BF-F91A-3142-89DA-BEFDB43F5A6B}" srcOrd="0" destOrd="0" presId="urn:microsoft.com/office/officeart/2005/8/layout/vList2"/>
    <dgm:cxn modelId="{229511FD-6FF8-4925-A04C-B068C1C5D40E}" srcId="{E916B7AE-0519-4405-8025-D30B760D783B}" destId="{30E3D754-382B-4312-B97A-B23B615DA55F}" srcOrd="3" destOrd="0" parTransId="{22458E04-94AD-4E7E-968C-7FEB594DE650}" sibTransId="{BBBCE7DA-BBB0-4046-8FF5-A654C54C4ED9}"/>
    <dgm:cxn modelId="{515B1CD0-17D8-454F-A2EA-2809606F0501}" type="presParOf" srcId="{FC0D5D27-C237-D84C-AF2B-EF13262905B4}" destId="{744F2479-BE78-484F-B403-79E7C5E08CDE}" srcOrd="0" destOrd="0" presId="urn:microsoft.com/office/officeart/2005/8/layout/vList2"/>
    <dgm:cxn modelId="{B38FFBCD-390F-E94B-906B-9F4261C1FE8C}" type="presParOf" srcId="{FC0D5D27-C237-D84C-AF2B-EF13262905B4}" destId="{729B3C72-AEF1-0649-BA3B-DD7988A82C37}" srcOrd="1" destOrd="0" presId="urn:microsoft.com/office/officeart/2005/8/layout/vList2"/>
    <dgm:cxn modelId="{76B56B46-C7E2-E846-BD83-0858AAC0B7B8}" type="presParOf" srcId="{FC0D5D27-C237-D84C-AF2B-EF13262905B4}" destId="{E3A3E7BF-F91A-3142-89DA-BEFDB43F5A6B}" srcOrd="2" destOrd="0" presId="urn:microsoft.com/office/officeart/2005/8/layout/vList2"/>
    <dgm:cxn modelId="{45329A76-BAEA-A94D-BF59-1ED9B830C685}" type="presParOf" srcId="{FC0D5D27-C237-D84C-AF2B-EF13262905B4}" destId="{D883F76E-91F8-0645-ADC9-0D3A937E5B5A}" srcOrd="3" destOrd="0" presId="urn:microsoft.com/office/officeart/2005/8/layout/vList2"/>
    <dgm:cxn modelId="{F552CFE7-B573-9F4D-8B06-CEA45166E1A7}" type="presParOf" srcId="{FC0D5D27-C237-D84C-AF2B-EF13262905B4}" destId="{ECCD0675-A682-954B-80D2-1E11AE00375E}" srcOrd="4" destOrd="0" presId="urn:microsoft.com/office/officeart/2005/8/layout/vList2"/>
    <dgm:cxn modelId="{8EEBF67B-1C6E-044B-83A3-31C4FA73499D}" type="presParOf" srcId="{FC0D5D27-C237-D84C-AF2B-EF13262905B4}" destId="{42119364-5ABE-224D-A8DA-4C0C8079A426}" srcOrd="5" destOrd="0" presId="urn:microsoft.com/office/officeart/2005/8/layout/vList2"/>
    <dgm:cxn modelId="{00194D83-F1F2-004D-B6ED-3ABADD20408E}" type="presParOf" srcId="{FC0D5D27-C237-D84C-AF2B-EF13262905B4}" destId="{12A3B4E0-0BE4-6748-BC39-A69291BBC1E9}" srcOrd="6" destOrd="0" presId="urn:microsoft.com/office/officeart/2005/8/layout/vList2"/>
    <dgm:cxn modelId="{A1B28D9F-C5AF-A74A-89DB-47FA95C1D2EA}" type="presParOf" srcId="{FC0D5D27-C237-D84C-AF2B-EF13262905B4}" destId="{B46A6810-5C5A-7B4E-8A02-341320C1349C}" srcOrd="7" destOrd="0" presId="urn:microsoft.com/office/officeart/2005/8/layout/vList2"/>
    <dgm:cxn modelId="{DF4241B2-2C2B-514B-9600-1E8F7CE3D0C1}" type="presParOf" srcId="{FC0D5D27-C237-D84C-AF2B-EF13262905B4}" destId="{7B44A298-A602-BA4F-A4F5-582B3E9D51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6B3CF8-C60B-4B1A-A29F-F823A6481C3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2FFBFF7-C628-4262-A016-08AF62A27695}">
      <dgm:prSet/>
      <dgm:spPr/>
      <dgm:t>
        <a:bodyPr/>
        <a:lstStyle/>
        <a:p>
          <a:r>
            <a:rPr lang="en-US"/>
            <a:t>Interpreted languages accelerate development cycles through immediate code execution and dynamic testing capabilities. Developers can modify and test code without compilation delays</a:t>
          </a:r>
        </a:p>
      </dgm:t>
    </dgm:pt>
    <dgm:pt modelId="{A7674AB5-3AC4-4831-A1EC-13DABABFA27E}" type="parTrans" cxnId="{50B851C3-675E-482D-BEB4-F097C904D1F0}">
      <dgm:prSet/>
      <dgm:spPr/>
      <dgm:t>
        <a:bodyPr/>
        <a:lstStyle/>
        <a:p>
          <a:endParaRPr lang="en-US"/>
        </a:p>
      </dgm:t>
    </dgm:pt>
    <dgm:pt modelId="{5A11BC55-35F3-4CF6-98A7-B24944C011E5}" type="sibTrans" cxnId="{50B851C3-675E-482D-BEB4-F097C904D1F0}">
      <dgm:prSet/>
      <dgm:spPr/>
      <dgm:t>
        <a:bodyPr/>
        <a:lstStyle/>
        <a:p>
          <a:endParaRPr lang="en-US"/>
        </a:p>
      </dgm:t>
    </dgm:pt>
    <dgm:pt modelId="{C50C6A83-549C-4962-A380-A8219910FBF8}">
      <dgm:prSet/>
      <dgm:spPr/>
      <dgm:t>
        <a:bodyPr/>
        <a:lstStyle/>
        <a:p>
          <a:r>
            <a:rPr lang="en-US"/>
            <a:t>Since there is no compilation step, changes to the code can be immediately executed and tested, allowing for quick iterations and experimentation </a:t>
          </a:r>
        </a:p>
      </dgm:t>
    </dgm:pt>
    <dgm:pt modelId="{DAC6D042-BE30-4834-A51A-1DA8FD64E8AE}" type="parTrans" cxnId="{BBAB5CC6-007D-44A1-ACB3-1F8101C4C2C0}">
      <dgm:prSet/>
      <dgm:spPr/>
      <dgm:t>
        <a:bodyPr/>
        <a:lstStyle/>
        <a:p>
          <a:endParaRPr lang="en-US"/>
        </a:p>
      </dgm:t>
    </dgm:pt>
    <dgm:pt modelId="{8407BF4A-CF02-4C3A-8171-6E95B9FE2814}" type="sibTrans" cxnId="{BBAB5CC6-007D-44A1-ACB3-1F8101C4C2C0}">
      <dgm:prSet/>
      <dgm:spPr/>
      <dgm:t>
        <a:bodyPr/>
        <a:lstStyle/>
        <a:p>
          <a:endParaRPr lang="en-US"/>
        </a:p>
      </dgm:t>
    </dgm:pt>
    <dgm:pt modelId="{06B08B57-3F4E-4823-B62F-F1EE8D0B27FF}">
      <dgm:prSet/>
      <dgm:spPr/>
      <dgm:t>
        <a:bodyPr/>
        <a:lstStyle/>
        <a:p>
          <a:r>
            <a:rPr lang="en-US"/>
            <a:t>Interpreted languages, on the other hand, offer greater flexibility and a shorter development feedback loop, which makes them well-suited for scripting, prototyping, and rapid application development</a:t>
          </a:r>
        </a:p>
      </dgm:t>
    </dgm:pt>
    <dgm:pt modelId="{B1A55BBA-7E65-4160-8C8A-AD7A2E2EF605}" type="parTrans" cxnId="{35E61264-A577-4C42-A94E-AE3E79048CDA}">
      <dgm:prSet/>
      <dgm:spPr/>
      <dgm:t>
        <a:bodyPr/>
        <a:lstStyle/>
        <a:p>
          <a:endParaRPr lang="en-US"/>
        </a:p>
      </dgm:t>
    </dgm:pt>
    <dgm:pt modelId="{5AA792A8-3D73-4D87-AD0A-34FBF6DCF523}" type="sibTrans" cxnId="{35E61264-A577-4C42-A94E-AE3E79048CDA}">
      <dgm:prSet/>
      <dgm:spPr/>
      <dgm:t>
        <a:bodyPr/>
        <a:lstStyle/>
        <a:p>
          <a:endParaRPr lang="en-US"/>
        </a:p>
      </dgm:t>
    </dgm:pt>
    <dgm:pt modelId="{ECD860D7-99B0-496E-A5AB-F556CD855B31}">
      <dgm:prSet/>
      <dgm:spPr/>
      <dgm:t>
        <a:bodyPr/>
        <a:lstStyle/>
        <a:p>
          <a:r>
            <a:rPr lang="en-US"/>
            <a:t>Better for rapid prototyping, web development, and scenarios requiring frequent updates</a:t>
          </a:r>
        </a:p>
      </dgm:t>
    </dgm:pt>
    <dgm:pt modelId="{9503822A-5619-478B-8B7D-2A47F9AEC60F}" type="parTrans" cxnId="{FB64C58A-599B-4C90-89F3-FC5CD105CF07}">
      <dgm:prSet/>
      <dgm:spPr/>
      <dgm:t>
        <a:bodyPr/>
        <a:lstStyle/>
        <a:p>
          <a:endParaRPr lang="en-US"/>
        </a:p>
      </dgm:t>
    </dgm:pt>
    <dgm:pt modelId="{362C68BF-4B75-4890-B88B-60D26025CC47}" type="sibTrans" cxnId="{FB64C58A-599B-4C90-89F3-FC5CD105CF07}">
      <dgm:prSet/>
      <dgm:spPr/>
      <dgm:t>
        <a:bodyPr/>
        <a:lstStyle/>
        <a:p>
          <a:endParaRPr lang="en-US"/>
        </a:p>
      </dgm:t>
    </dgm:pt>
    <dgm:pt modelId="{5751D575-C605-5049-A790-CEC1DD6A9B3A}" type="pres">
      <dgm:prSet presAssocID="{666B3CF8-C60B-4B1A-A29F-F823A6481C30}" presName="linear" presStyleCnt="0">
        <dgm:presLayoutVars>
          <dgm:animLvl val="lvl"/>
          <dgm:resizeHandles val="exact"/>
        </dgm:presLayoutVars>
      </dgm:prSet>
      <dgm:spPr/>
    </dgm:pt>
    <dgm:pt modelId="{7EC60B87-71BE-924E-8F11-02205DAC4F58}" type="pres">
      <dgm:prSet presAssocID="{B2FFBFF7-C628-4262-A016-08AF62A27695}" presName="parentText" presStyleLbl="node1" presStyleIdx="0" presStyleCnt="4">
        <dgm:presLayoutVars>
          <dgm:chMax val="0"/>
          <dgm:bulletEnabled val="1"/>
        </dgm:presLayoutVars>
      </dgm:prSet>
      <dgm:spPr/>
    </dgm:pt>
    <dgm:pt modelId="{0BC78755-C9C3-2443-AECB-6CF2FCE30BD3}" type="pres">
      <dgm:prSet presAssocID="{5A11BC55-35F3-4CF6-98A7-B24944C011E5}" presName="spacer" presStyleCnt="0"/>
      <dgm:spPr/>
    </dgm:pt>
    <dgm:pt modelId="{0F80C8D6-7D6D-D040-8538-50126624AC2F}" type="pres">
      <dgm:prSet presAssocID="{C50C6A83-549C-4962-A380-A8219910FBF8}" presName="parentText" presStyleLbl="node1" presStyleIdx="1" presStyleCnt="4">
        <dgm:presLayoutVars>
          <dgm:chMax val="0"/>
          <dgm:bulletEnabled val="1"/>
        </dgm:presLayoutVars>
      </dgm:prSet>
      <dgm:spPr/>
    </dgm:pt>
    <dgm:pt modelId="{0CB66A94-29F0-144E-B59A-61D1078994CA}" type="pres">
      <dgm:prSet presAssocID="{8407BF4A-CF02-4C3A-8171-6E95B9FE2814}" presName="spacer" presStyleCnt="0"/>
      <dgm:spPr/>
    </dgm:pt>
    <dgm:pt modelId="{48D5D2B5-9359-8944-9853-B53715B9BDD8}" type="pres">
      <dgm:prSet presAssocID="{06B08B57-3F4E-4823-B62F-F1EE8D0B27FF}" presName="parentText" presStyleLbl="node1" presStyleIdx="2" presStyleCnt="4">
        <dgm:presLayoutVars>
          <dgm:chMax val="0"/>
          <dgm:bulletEnabled val="1"/>
        </dgm:presLayoutVars>
      </dgm:prSet>
      <dgm:spPr/>
    </dgm:pt>
    <dgm:pt modelId="{645E58B5-A570-AA41-9586-5D57E299E74A}" type="pres">
      <dgm:prSet presAssocID="{5AA792A8-3D73-4D87-AD0A-34FBF6DCF523}" presName="spacer" presStyleCnt="0"/>
      <dgm:spPr/>
    </dgm:pt>
    <dgm:pt modelId="{38AFDBC5-B7CB-2344-9D4F-915A3E71C666}" type="pres">
      <dgm:prSet presAssocID="{ECD860D7-99B0-496E-A5AB-F556CD855B31}" presName="parentText" presStyleLbl="node1" presStyleIdx="3" presStyleCnt="4">
        <dgm:presLayoutVars>
          <dgm:chMax val="0"/>
          <dgm:bulletEnabled val="1"/>
        </dgm:presLayoutVars>
      </dgm:prSet>
      <dgm:spPr/>
    </dgm:pt>
  </dgm:ptLst>
  <dgm:cxnLst>
    <dgm:cxn modelId="{A68A4D18-9B24-A94C-909E-1709C30E63AC}" type="presOf" srcId="{B2FFBFF7-C628-4262-A016-08AF62A27695}" destId="{7EC60B87-71BE-924E-8F11-02205DAC4F58}" srcOrd="0" destOrd="0" presId="urn:microsoft.com/office/officeart/2005/8/layout/vList2"/>
    <dgm:cxn modelId="{73C4BF55-3C2C-1B43-8FAA-3A1A8103E40F}" type="presOf" srcId="{ECD860D7-99B0-496E-A5AB-F556CD855B31}" destId="{38AFDBC5-B7CB-2344-9D4F-915A3E71C666}" srcOrd="0" destOrd="0" presId="urn:microsoft.com/office/officeart/2005/8/layout/vList2"/>
    <dgm:cxn modelId="{35E61264-A577-4C42-A94E-AE3E79048CDA}" srcId="{666B3CF8-C60B-4B1A-A29F-F823A6481C30}" destId="{06B08B57-3F4E-4823-B62F-F1EE8D0B27FF}" srcOrd="2" destOrd="0" parTransId="{B1A55BBA-7E65-4160-8C8A-AD7A2E2EF605}" sibTransId="{5AA792A8-3D73-4D87-AD0A-34FBF6DCF523}"/>
    <dgm:cxn modelId="{FB64C58A-599B-4C90-89F3-FC5CD105CF07}" srcId="{666B3CF8-C60B-4B1A-A29F-F823A6481C30}" destId="{ECD860D7-99B0-496E-A5AB-F556CD855B31}" srcOrd="3" destOrd="0" parTransId="{9503822A-5619-478B-8B7D-2A47F9AEC60F}" sibTransId="{362C68BF-4B75-4890-B88B-60D26025CC47}"/>
    <dgm:cxn modelId="{BEDE36C2-AA60-5C49-9780-7CA2F6CF8D0D}" type="presOf" srcId="{06B08B57-3F4E-4823-B62F-F1EE8D0B27FF}" destId="{48D5D2B5-9359-8944-9853-B53715B9BDD8}" srcOrd="0" destOrd="0" presId="urn:microsoft.com/office/officeart/2005/8/layout/vList2"/>
    <dgm:cxn modelId="{50B851C3-675E-482D-BEB4-F097C904D1F0}" srcId="{666B3CF8-C60B-4B1A-A29F-F823A6481C30}" destId="{B2FFBFF7-C628-4262-A016-08AF62A27695}" srcOrd="0" destOrd="0" parTransId="{A7674AB5-3AC4-4831-A1EC-13DABABFA27E}" sibTransId="{5A11BC55-35F3-4CF6-98A7-B24944C011E5}"/>
    <dgm:cxn modelId="{BBAB5CC6-007D-44A1-ACB3-1F8101C4C2C0}" srcId="{666B3CF8-C60B-4B1A-A29F-F823A6481C30}" destId="{C50C6A83-549C-4962-A380-A8219910FBF8}" srcOrd="1" destOrd="0" parTransId="{DAC6D042-BE30-4834-A51A-1DA8FD64E8AE}" sibTransId="{8407BF4A-CF02-4C3A-8171-6E95B9FE2814}"/>
    <dgm:cxn modelId="{9C3A90E0-0E5B-F542-8CB7-8F889DC125DD}" type="presOf" srcId="{666B3CF8-C60B-4B1A-A29F-F823A6481C30}" destId="{5751D575-C605-5049-A790-CEC1DD6A9B3A}" srcOrd="0" destOrd="0" presId="urn:microsoft.com/office/officeart/2005/8/layout/vList2"/>
    <dgm:cxn modelId="{B7601AFE-7938-2545-B3F4-7B0404DBC327}" type="presOf" srcId="{C50C6A83-549C-4962-A380-A8219910FBF8}" destId="{0F80C8D6-7D6D-D040-8538-50126624AC2F}" srcOrd="0" destOrd="0" presId="urn:microsoft.com/office/officeart/2005/8/layout/vList2"/>
    <dgm:cxn modelId="{DECFDFFF-E10C-854D-8C47-22AB880D8106}" type="presParOf" srcId="{5751D575-C605-5049-A790-CEC1DD6A9B3A}" destId="{7EC60B87-71BE-924E-8F11-02205DAC4F58}" srcOrd="0" destOrd="0" presId="urn:microsoft.com/office/officeart/2005/8/layout/vList2"/>
    <dgm:cxn modelId="{B1B13FF4-915D-6547-8BE8-37C2FD2A10F7}" type="presParOf" srcId="{5751D575-C605-5049-A790-CEC1DD6A9B3A}" destId="{0BC78755-C9C3-2443-AECB-6CF2FCE30BD3}" srcOrd="1" destOrd="0" presId="urn:microsoft.com/office/officeart/2005/8/layout/vList2"/>
    <dgm:cxn modelId="{494753B6-367A-8548-9C94-E810C4048E87}" type="presParOf" srcId="{5751D575-C605-5049-A790-CEC1DD6A9B3A}" destId="{0F80C8D6-7D6D-D040-8538-50126624AC2F}" srcOrd="2" destOrd="0" presId="urn:microsoft.com/office/officeart/2005/8/layout/vList2"/>
    <dgm:cxn modelId="{78CC7E7F-7F34-E542-B113-09D54477E035}" type="presParOf" srcId="{5751D575-C605-5049-A790-CEC1DD6A9B3A}" destId="{0CB66A94-29F0-144E-B59A-61D1078994CA}" srcOrd="3" destOrd="0" presId="urn:microsoft.com/office/officeart/2005/8/layout/vList2"/>
    <dgm:cxn modelId="{4EAA13AA-05D8-D344-B04A-91ECE909CE82}" type="presParOf" srcId="{5751D575-C605-5049-A790-CEC1DD6A9B3A}" destId="{48D5D2B5-9359-8944-9853-B53715B9BDD8}" srcOrd="4" destOrd="0" presId="urn:microsoft.com/office/officeart/2005/8/layout/vList2"/>
    <dgm:cxn modelId="{A7DD50D8-D33C-C342-BA1E-622451829A7A}" type="presParOf" srcId="{5751D575-C605-5049-A790-CEC1DD6A9B3A}" destId="{645E58B5-A570-AA41-9586-5D57E299E74A}" srcOrd="5" destOrd="0" presId="urn:microsoft.com/office/officeart/2005/8/layout/vList2"/>
    <dgm:cxn modelId="{1D11519C-18B1-584F-A8FB-9D192DBC5A0A}" type="presParOf" srcId="{5751D575-C605-5049-A790-CEC1DD6A9B3A}" destId="{38AFDBC5-B7CB-2344-9D4F-915A3E71C66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E6F43C-A06B-47D8-9CB0-2F6AD254564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9A3D934-9DAB-4084-8D92-5878BD731FB4}">
      <dgm:prSet/>
      <dgm:spPr/>
      <dgm:t>
        <a:bodyPr/>
        <a:lstStyle/>
        <a:p>
          <a:r>
            <a:rPr lang="en-US" dirty="0"/>
            <a:t>Compiled languages tend to be about 100 times faster than interpreted languages</a:t>
          </a:r>
        </a:p>
      </dgm:t>
    </dgm:pt>
    <dgm:pt modelId="{A98E76C1-7231-4EB8-938E-69B39AB370DD}" type="parTrans" cxnId="{38C42900-F0AB-46E7-91E6-96AB95632495}">
      <dgm:prSet/>
      <dgm:spPr/>
      <dgm:t>
        <a:bodyPr/>
        <a:lstStyle/>
        <a:p>
          <a:endParaRPr lang="en-US"/>
        </a:p>
      </dgm:t>
    </dgm:pt>
    <dgm:pt modelId="{B13BCF6C-BAAF-402C-AF53-23162BCD8096}" type="sibTrans" cxnId="{38C42900-F0AB-46E7-91E6-96AB95632495}">
      <dgm:prSet/>
      <dgm:spPr/>
      <dgm:t>
        <a:bodyPr/>
        <a:lstStyle/>
        <a:p>
          <a:endParaRPr lang="en-US"/>
        </a:p>
      </dgm:t>
    </dgm:pt>
    <dgm:pt modelId="{A265A826-60F3-4E53-8B6C-AD178A451FDD}">
      <dgm:prSet/>
      <dgm:spPr/>
      <dgm:t>
        <a:bodyPr/>
        <a:lstStyle/>
        <a:p>
          <a:r>
            <a:rPr lang="en-US" dirty="0"/>
            <a:t>Compiled languages generally outperform interpreted languages in execution speed benchmarks. Machine code execution eliminates interpretation overhead, resulting in faster program execution</a:t>
          </a:r>
        </a:p>
      </dgm:t>
    </dgm:pt>
    <dgm:pt modelId="{0EE9C751-D622-4F06-BB24-53FEA04D0753}" type="parTrans" cxnId="{1C5AABB8-CD0E-4757-AEED-07FBD1A0B74F}">
      <dgm:prSet/>
      <dgm:spPr/>
      <dgm:t>
        <a:bodyPr/>
        <a:lstStyle/>
        <a:p>
          <a:endParaRPr lang="en-US"/>
        </a:p>
      </dgm:t>
    </dgm:pt>
    <dgm:pt modelId="{1AB68682-8141-4D7C-8689-29C45EB6E482}" type="sibTrans" cxnId="{1C5AABB8-CD0E-4757-AEED-07FBD1A0B74F}">
      <dgm:prSet/>
      <dgm:spPr/>
      <dgm:t>
        <a:bodyPr/>
        <a:lstStyle/>
        <a:p>
          <a:endParaRPr lang="en-US"/>
        </a:p>
      </dgm:t>
    </dgm:pt>
    <dgm:pt modelId="{E75074AB-9427-48C7-BF97-D3BD344E8675}">
      <dgm:prSet/>
      <dgm:spPr/>
      <dgm:t>
        <a:bodyPr/>
        <a:lstStyle/>
        <a:p>
          <a:r>
            <a:rPr lang="en-US"/>
            <a:t>Performance differences matter most in computationally intensive applications like scientific computing, real-time systems, etc</a:t>
          </a:r>
        </a:p>
      </dgm:t>
    </dgm:pt>
    <dgm:pt modelId="{0B596239-9CEC-4333-848D-4B9C6B5DFB71}" type="parTrans" cxnId="{6CA3D770-574A-4746-BB5B-6381F0468EEB}">
      <dgm:prSet/>
      <dgm:spPr/>
      <dgm:t>
        <a:bodyPr/>
        <a:lstStyle/>
        <a:p>
          <a:endParaRPr lang="en-US"/>
        </a:p>
      </dgm:t>
    </dgm:pt>
    <dgm:pt modelId="{41DE673D-AC39-4233-93D0-6F670B0E58CF}" type="sibTrans" cxnId="{6CA3D770-574A-4746-BB5B-6381F0468EEB}">
      <dgm:prSet/>
      <dgm:spPr/>
      <dgm:t>
        <a:bodyPr/>
        <a:lstStyle/>
        <a:p>
          <a:endParaRPr lang="en-US"/>
        </a:p>
      </dgm:t>
    </dgm:pt>
    <dgm:pt modelId="{7B62166D-8E84-AA48-A23C-D9DB875DCE4B}" type="pres">
      <dgm:prSet presAssocID="{C3E6F43C-A06B-47D8-9CB0-2F6AD2545640}" presName="linear" presStyleCnt="0">
        <dgm:presLayoutVars>
          <dgm:animLvl val="lvl"/>
          <dgm:resizeHandles val="exact"/>
        </dgm:presLayoutVars>
      </dgm:prSet>
      <dgm:spPr/>
    </dgm:pt>
    <dgm:pt modelId="{2C6A7998-AD99-FC44-8717-2AB6A94313A3}" type="pres">
      <dgm:prSet presAssocID="{29A3D934-9DAB-4084-8D92-5878BD731FB4}" presName="parentText" presStyleLbl="node1" presStyleIdx="0" presStyleCnt="3">
        <dgm:presLayoutVars>
          <dgm:chMax val="0"/>
          <dgm:bulletEnabled val="1"/>
        </dgm:presLayoutVars>
      </dgm:prSet>
      <dgm:spPr/>
    </dgm:pt>
    <dgm:pt modelId="{7FD94ABC-7BF6-4342-AD41-AF8D78036C57}" type="pres">
      <dgm:prSet presAssocID="{B13BCF6C-BAAF-402C-AF53-23162BCD8096}" presName="spacer" presStyleCnt="0"/>
      <dgm:spPr/>
    </dgm:pt>
    <dgm:pt modelId="{5B261516-0BC8-954F-91A8-37764D43CD56}" type="pres">
      <dgm:prSet presAssocID="{A265A826-60F3-4E53-8B6C-AD178A451FDD}" presName="parentText" presStyleLbl="node1" presStyleIdx="1" presStyleCnt="3">
        <dgm:presLayoutVars>
          <dgm:chMax val="0"/>
          <dgm:bulletEnabled val="1"/>
        </dgm:presLayoutVars>
      </dgm:prSet>
      <dgm:spPr/>
    </dgm:pt>
    <dgm:pt modelId="{9DF2646A-749E-0A45-AE30-5E2F3E0E63AC}" type="pres">
      <dgm:prSet presAssocID="{1AB68682-8141-4D7C-8689-29C45EB6E482}" presName="spacer" presStyleCnt="0"/>
      <dgm:spPr/>
    </dgm:pt>
    <dgm:pt modelId="{6BB3F789-804B-BB4F-94E8-69D83E4990AE}" type="pres">
      <dgm:prSet presAssocID="{E75074AB-9427-48C7-BF97-D3BD344E8675}" presName="parentText" presStyleLbl="node1" presStyleIdx="2" presStyleCnt="3">
        <dgm:presLayoutVars>
          <dgm:chMax val="0"/>
          <dgm:bulletEnabled val="1"/>
        </dgm:presLayoutVars>
      </dgm:prSet>
      <dgm:spPr/>
    </dgm:pt>
  </dgm:ptLst>
  <dgm:cxnLst>
    <dgm:cxn modelId="{38C42900-F0AB-46E7-91E6-96AB95632495}" srcId="{C3E6F43C-A06B-47D8-9CB0-2F6AD2545640}" destId="{29A3D934-9DAB-4084-8D92-5878BD731FB4}" srcOrd="0" destOrd="0" parTransId="{A98E76C1-7231-4EB8-938E-69B39AB370DD}" sibTransId="{B13BCF6C-BAAF-402C-AF53-23162BCD8096}"/>
    <dgm:cxn modelId="{DC5F524F-FC36-534B-AFD9-6FDE5E96BC89}" type="presOf" srcId="{A265A826-60F3-4E53-8B6C-AD178A451FDD}" destId="{5B261516-0BC8-954F-91A8-37764D43CD56}" srcOrd="0" destOrd="0" presId="urn:microsoft.com/office/officeart/2005/8/layout/vList2"/>
    <dgm:cxn modelId="{BA433B63-36DD-0244-963A-030B34BAC2E8}" type="presOf" srcId="{29A3D934-9DAB-4084-8D92-5878BD731FB4}" destId="{2C6A7998-AD99-FC44-8717-2AB6A94313A3}" srcOrd="0" destOrd="0" presId="urn:microsoft.com/office/officeart/2005/8/layout/vList2"/>
    <dgm:cxn modelId="{6CA3D770-574A-4746-BB5B-6381F0468EEB}" srcId="{C3E6F43C-A06B-47D8-9CB0-2F6AD2545640}" destId="{E75074AB-9427-48C7-BF97-D3BD344E8675}" srcOrd="2" destOrd="0" parTransId="{0B596239-9CEC-4333-848D-4B9C6B5DFB71}" sibTransId="{41DE673D-AC39-4233-93D0-6F670B0E58CF}"/>
    <dgm:cxn modelId="{927190A0-70F1-ED43-83E3-4FF2B0C851C2}" type="presOf" srcId="{E75074AB-9427-48C7-BF97-D3BD344E8675}" destId="{6BB3F789-804B-BB4F-94E8-69D83E4990AE}" srcOrd="0" destOrd="0" presId="urn:microsoft.com/office/officeart/2005/8/layout/vList2"/>
    <dgm:cxn modelId="{1C5AABB8-CD0E-4757-AEED-07FBD1A0B74F}" srcId="{C3E6F43C-A06B-47D8-9CB0-2F6AD2545640}" destId="{A265A826-60F3-4E53-8B6C-AD178A451FDD}" srcOrd="1" destOrd="0" parTransId="{0EE9C751-D622-4F06-BB24-53FEA04D0753}" sibTransId="{1AB68682-8141-4D7C-8689-29C45EB6E482}"/>
    <dgm:cxn modelId="{CEBE89FD-A7D3-3A48-AFC6-B30DD0E1D9F7}" type="presOf" srcId="{C3E6F43C-A06B-47D8-9CB0-2F6AD2545640}" destId="{7B62166D-8E84-AA48-A23C-D9DB875DCE4B}" srcOrd="0" destOrd="0" presId="urn:microsoft.com/office/officeart/2005/8/layout/vList2"/>
    <dgm:cxn modelId="{CA7C2729-5EE3-8742-8837-522825392A0D}" type="presParOf" srcId="{7B62166D-8E84-AA48-A23C-D9DB875DCE4B}" destId="{2C6A7998-AD99-FC44-8717-2AB6A94313A3}" srcOrd="0" destOrd="0" presId="urn:microsoft.com/office/officeart/2005/8/layout/vList2"/>
    <dgm:cxn modelId="{3B6954C9-A21C-BA47-A1D6-1F2D11DD1E09}" type="presParOf" srcId="{7B62166D-8E84-AA48-A23C-D9DB875DCE4B}" destId="{7FD94ABC-7BF6-4342-AD41-AF8D78036C57}" srcOrd="1" destOrd="0" presId="urn:microsoft.com/office/officeart/2005/8/layout/vList2"/>
    <dgm:cxn modelId="{21392F66-6F8F-0C4E-9E88-4B20B813C9C4}" type="presParOf" srcId="{7B62166D-8E84-AA48-A23C-D9DB875DCE4B}" destId="{5B261516-0BC8-954F-91A8-37764D43CD56}" srcOrd="2" destOrd="0" presId="urn:microsoft.com/office/officeart/2005/8/layout/vList2"/>
    <dgm:cxn modelId="{B3CC795D-71A7-4142-A0BC-F8BA9DF874B2}" type="presParOf" srcId="{7B62166D-8E84-AA48-A23C-D9DB875DCE4B}" destId="{9DF2646A-749E-0A45-AE30-5E2F3E0E63AC}" srcOrd="3" destOrd="0" presId="urn:microsoft.com/office/officeart/2005/8/layout/vList2"/>
    <dgm:cxn modelId="{F9AFD8A2-80AB-224C-B73C-3318CE033185}" type="presParOf" srcId="{7B62166D-8E84-AA48-A23C-D9DB875DCE4B}" destId="{6BB3F789-804B-BB4F-94E8-69D83E4990A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EC1E46-B4CF-41A1-88B4-97826A548C35}"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BBB636FC-31CE-45F9-ACFB-702F6165237C}">
      <dgm:prSet/>
      <dgm:spPr/>
      <dgm:t>
        <a:bodyPr/>
        <a:lstStyle/>
        <a:p>
          <a:r>
            <a:rPr lang="en-US"/>
            <a:t>Compiled code is difficult to reverse engineer or modify</a:t>
          </a:r>
        </a:p>
      </dgm:t>
    </dgm:pt>
    <dgm:pt modelId="{F1255AAD-0B93-40F9-8132-F1287A60F430}" type="parTrans" cxnId="{6E1821CC-D768-4AF1-8B65-2283F86B2801}">
      <dgm:prSet/>
      <dgm:spPr/>
      <dgm:t>
        <a:bodyPr/>
        <a:lstStyle/>
        <a:p>
          <a:endParaRPr lang="en-US"/>
        </a:p>
      </dgm:t>
    </dgm:pt>
    <dgm:pt modelId="{BF326659-336E-4E49-BA5C-937700A9DF29}" type="sibTrans" cxnId="{6E1821CC-D768-4AF1-8B65-2283F86B2801}">
      <dgm:prSet phldrT="01" phldr="0"/>
      <dgm:spPr/>
      <dgm:t>
        <a:bodyPr/>
        <a:lstStyle/>
        <a:p>
          <a:r>
            <a:rPr lang="en-US"/>
            <a:t>01</a:t>
          </a:r>
        </a:p>
      </dgm:t>
    </dgm:pt>
    <dgm:pt modelId="{0F3CCEC2-1D3B-42F0-8032-B0AF7DE323C0}">
      <dgm:prSet/>
      <dgm:spPr/>
      <dgm:t>
        <a:bodyPr/>
        <a:lstStyle/>
        <a:p>
          <a:r>
            <a:rPr lang="en-US"/>
            <a:t>Since the source code is often distributed alongside the interpreter, it may be easier to access and reverse engineer proprietary algorithms</a:t>
          </a:r>
        </a:p>
      </dgm:t>
    </dgm:pt>
    <dgm:pt modelId="{93EC6CBE-3396-4C8D-9809-7F313C3A53F6}" type="parTrans" cxnId="{C572749C-D84F-4042-BD8F-C858EE6DC8CA}">
      <dgm:prSet/>
      <dgm:spPr/>
      <dgm:t>
        <a:bodyPr/>
        <a:lstStyle/>
        <a:p>
          <a:endParaRPr lang="en-US"/>
        </a:p>
      </dgm:t>
    </dgm:pt>
    <dgm:pt modelId="{6E09723C-60F5-4AA1-82E0-8481FA51C9B0}" type="sibTrans" cxnId="{C572749C-D84F-4042-BD8F-C858EE6DC8CA}">
      <dgm:prSet phldrT="02" phldr="0"/>
      <dgm:spPr/>
      <dgm:t>
        <a:bodyPr/>
        <a:lstStyle/>
        <a:p>
          <a:r>
            <a:rPr lang="en-US"/>
            <a:t>02</a:t>
          </a:r>
        </a:p>
      </dgm:t>
    </dgm:pt>
    <dgm:pt modelId="{9EB36E84-3A2A-4D19-A6A7-1DAC145CE607}">
      <dgm:prSet/>
      <dgm:spPr/>
      <dgm:t>
        <a:bodyPr/>
        <a:lstStyle/>
        <a:p>
          <a:r>
            <a:rPr lang="en-US"/>
            <a:t>Compiled languages catch more errors at compile-time, preventing security vulnerabilities from reaching production</a:t>
          </a:r>
        </a:p>
      </dgm:t>
    </dgm:pt>
    <dgm:pt modelId="{E7AB49FA-EA58-4AD5-92A6-DDFF45D00B7D}" type="parTrans" cxnId="{5F12923C-C810-4A45-AC64-BA674E02499B}">
      <dgm:prSet/>
      <dgm:spPr/>
      <dgm:t>
        <a:bodyPr/>
        <a:lstStyle/>
        <a:p>
          <a:endParaRPr lang="en-US"/>
        </a:p>
      </dgm:t>
    </dgm:pt>
    <dgm:pt modelId="{C8A95FCD-0AC0-4058-B035-5936E1FF333E}" type="sibTrans" cxnId="{5F12923C-C810-4A45-AC64-BA674E02499B}">
      <dgm:prSet phldrT="03" phldr="0"/>
      <dgm:spPr/>
      <dgm:t>
        <a:bodyPr/>
        <a:lstStyle/>
        <a:p>
          <a:r>
            <a:rPr lang="en-US"/>
            <a:t>03</a:t>
          </a:r>
        </a:p>
      </dgm:t>
    </dgm:pt>
    <dgm:pt modelId="{7F73F116-7FBE-49F5-88FC-7586543AA6BC}">
      <dgm:prSet/>
      <dgm:spPr/>
      <dgm:t>
        <a:bodyPr/>
        <a:lstStyle/>
        <a:p>
          <a:r>
            <a:rPr lang="en-US"/>
            <a:t>Interpreted languages offer more runtime flexibility but this can be exploited maliciously</a:t>
          </a:r>
        </a:p>
      </dgm:t>
    </dgm:pt>
    <dgm:pt modelId="{A91CAA2F-00A7-4AB5-853D-3DD75B5F6FB5}" type="parTrans" cxnId="{902BA558-2BCC-4182-A2C8-FF87A2466DCF}">
      <dgm:prSet/>
      <dgm:spPr/>
      <dgm:t>
        <a:bodyPr/>
        <a:lstStyle/>
        <a:p>
          <a:endParaRPr lang="en-US"/>
        </a:p>
      </dgm:t>
    </dgm:pt>
    <dgm:pt modelId="{3978B86B-E408-472B-81DE-33385A55C6F8}" type="sibTrans" cxnId="{902BA558-2BCC-4182-A2C8-FF87A2466DCF}">
      <dgm:prSet phldrT="04" phldr="0"/>
      <dgm:spPr/>
      <dgm:t>
        <a:bodyPr/>
        <a:lstStyle/>
        <a:p>
          <a:r>
            <a:rPr lang="en-US"/>
            <a:t>04</a:t>
          </a:r>
        </a:p>
      </dgm:t>
    </dgm:pt>
    <dgm:pt modelId="{05700219-5983-F348-9EEA-1A56A6CE163B}" type="pres">
      <dgm:prSet presAssocID="{3FEC1E46-B4CF-41A1-88B4-97826A548C35}" presName="Name0" presStyleCnt="0">
        <dgm:presLayoutVars>
          <dgm:animLvl val="lvl"/>
          <dgm:resizeHandles val="exact"/>
        </dgm:presLayoutVars>
      </dgm:prSet>
      <dgm:spPr/>
    </dgm:pt>
    <dgm:pt modelId="{35E6E126-D4A0-CA46-BC14-B7811ED06F04}" type="pres">
      <dgm:prSet presAssocID="{BBB636FC-31CE-45F9-ACFB-702F6165237C}" presName="compositeNode" presStyleCnt="0">
        <dgm:presLayoutVars>
          <dgm:bulletEnabled val="1"/>
        </dgm:presLayoutVars>
      </dgm:prSet>
      <dgm:spPr/>
    </dgm:pt>
    <dgm:pt modelId="{921105D7-D66B-E641-B53F-7F357C3AE9A8}" type="pres">
      <dgm:prSet presAssocID="{BBB636FC-31CE-45F9-ACFB-702F6165237C}" presName="bgRect" presStyleLbl="alignNode1" presStyleIdx="0" presStyleCnt="4"/>
      <dgm:spPr/>
    </dgm:pt>
    <dgm:pt modelId="{A94E612F-4BCD-2F4F-8097-0D0F3DC1B6E2}" type="pres">
      <dgm:prSet presAssocID="{BF326659-336E-4E49-BA5C-937700A9DF29}" presName="sibTransNodeRect" presStyleLbl="alignNode1" presStyleIdx="0" presStyleCnt="4">
        <dgm:presLayoutVars>
          <dgm:chMax val="0"/>
          <dgm:bulletEnabled val="1"/>
        </dgm:presLayoutVars>
      </dgm:prSet>
      <dgm:spPr/>
    </dgm:pt>
    <dgm:pt modelId="{A577AD57-D3FD-8743-9F49-7C7A7FA9821A}" type="pres">
      <dgm:prSet presAssocID="{BBB636FC-31CE-45F9-ACFB-702F6165237C}" presName="nodeRect" presStyleLbl="alignNode1" presStyleIdx="0" presStyleCnt="4">
        <dgm:presLayoutVars>
          <dgm:bulletEnabled val="1"/>
        </dgm:presLayoutVars>
      </dgm:prSet>
      <dgm:spPr/>
    </dgm:pt>
    <dgm:pt modelId="{FF0F10BC-E4CE-BE49-AD14-4FFAF55DB549}" type="pres">
      <dgm:prSet presAssocID="{BF326659-336E-4E49-BA5C-937700A9DF29}" presName="sibTrans" presStyleCnt="0"/>
      <dgm:spPr/>
    </dgm:pt>
    <dgm:pt modelId="{04CD980B-C275-934D-BFE7-E2072007EB11}" type="pres">
      <dgm:prSet presAssocID="{0F3CCEC2-1D3B-42F0-8032-B0AF7DE323C0}" presName="compositeNode" presStyleCnt="0">
        <dgm:presLayoutVars>
          <dgm:bulletEnabled val="1"/>
        </dgm:presLayoutVars>
      </dgm:prSet>
      <dgm:spPr/>
    </dgm:pt>
    <dgm:pt modelId="{82DEF90A-44C7-B244-96FF-7D63E606D24F}" type="pres">
      <dgm:prSet presAssocID="{0F3CCEC2-1D3B-42F0-8032-B0AF7DE323C0}" presName="bgRect" presStyleLbl="alignNode1" presStyleIdx="1" presStyleCnt="4"/>
      <dgm:spPr/>
    </dgm:pt>
    <dgm:pt modelId="{BFAAF571-5F4D-DE42-8910-85C0BFE5CAAA}" type="pres">
      <dgm:prSet presAssocID="{6E09723C-60F5-4AA1-82E0-8481FA51C9B0}" presName="sibTransNodeRect" presStyleLbl="alignNode1" presStyleIdx="1" presStyleCnt="4">
        <dgm:presLayoutVars>
          <dgm:chMax val="0"/>
          <dgm:bulletEnabled val="1"/>
        </dgm:presLayoutVars>
      </dgm:prSet>
      <dgm:spPr/>
    </dgm:pt>
    <dgm:pt modelId="{289EF3C3-4860-4848-8377-753121F14CE3}" type="pres">
      <dgm:prSet presAssocID="{0F3CCEC2-1D3B-42F0-8032-B0AF7DE323C0}" presName="nodeRect" presStyleLbl="alignNode1" presStyleIdx="1" presStyleCnt="4">
        <dgm:presLayoutVars>
          <dgm:bulletEnabled val="1"/>
        </dgm:presLayoutVars>
      </dgm:prSet>
      <dgm:spPr/>
    </dgm:pt>
    <dgm:pt modelId="{50FA22FC-18E8-954E-9B65-C769ED931A47}" type="pres">
      <dgm:prSet presAssocID="{6E09723C-60F5-4AA1-82E0-8481FA51C9B0}" presName="sibTrans" presStyleCnt="0"/>
      <dgm:spPr/>
    </dgm:pt>
    <dgm:pt modelId="{6033A3F6-B34C-7C47-B0A8-409D7D2397EA}" type="pres">
      <dgm:prSet presAssocID="{9EB36E84-3A2A-4D19-A6A7-1DAC145CE607}" presName="compositeNode" presStyleCnt="0">
        <dgm:presLayoutVars>
          <dgm:bulletEnabled val="1"/>
        </dgm:presLayoutVars>
      </dgm:prSet>
      <dgm:spPr/>
    </dgm:pt>
    <dgm:pt modelId="{96A528CC-2113-5846-A3D4-D622E456FFAC}" type="pres">
      <dgm:prSet presAssocID="{9EB36E84-3A2A-4D19-A6A7-1DAC145CE607}" presName="bgRect" presStyleLbl="alignNode1" presStyleIdx="2" presStyleCnt="4"/>
      <dgm:spPr/>
    </dgm:pt>
    <dgm:pt modelId="{D07F921E-0281-3A47-92C0-AE133F68AD1D}" type="pres">
      <dgm:prSet presAssocID="{C8A95FCD-0AC0-4058-B035-5936E1FF333E}" presName="sibTransNodeRect" presStyleLbl="alignNode1" presStyleIdx="2" presStyleCnt="4">
        <dgm:presLayoutVars>
          <dgm:chMax val="0"/>
          <dgm:bulletEnabled val="1"/>
        </dgm:presLayoutVars>
      </dgm:prSet>
      <dgm:spPr/>
    </dgm:pt>
    <dgm:pt modelId="{83E2C7FF-2C78-C149-A8AF-F500F01EBAF7}" type="pres">
      <dgm:prSet presAssocID="{9EB36E84-3A2A-4D19-A6A7-1DAC145CE607}" presName="nodeRect" presStyleLbl="alignNode1" presStyleIdx="2" presStyleCnt="4">
        <dgm:presLayoutVars>
          <dgm:bulletEnabled val="1"/>
        </dgm:presLayoutVars>
      </dgm:prSet>
      <dgm:spPr/>
    </dgm:pt>
    <dgm:pt modelId="{F99380FB-7FEB-AD43-9699-B62F1B337F32}" type="pres">
      <dgm:prSet presAssocID="{C8A95FCD-0AC0-4058-B035-5936E1FF333E}" presName="sibTrans" presStyleCnt="0"/>
      <dgm:spPr/>
    </dgm:pt>
    <dgm:pt modelId="{E08E43B2-D6F8-7342-A4AA-665FD47153A0}" type="pres">
      <dgm:prSet presAssocID="{7F73F116-7FBE-49F5-88FC-7586543AA6BC}" presName="compositeNode" presStyleCnt="0">
        <dgm:presLayoutVars>
          <dgm:bulletEnabled val="1"/>
        </dgm:presLayoutVars>
      </dgm:prSet>
      <dgm:spPr/>
    </dgm:pt>
    <dgm:pt modelId="{3DA6F637-5FB6-3841-865C-C604FE6FD821}" type="pres">
      <dgm:prSet presAssocID="{7F73F116-7FBE-49F5-88FC-7586543AA6BC}" presName="bgRect" presStyleLbl="alignNode1" presStyleIdx="3" presStyleCnt="4"/>
      <dgm:spPr/>
    </dgm:pt>
    <dgm:pt modelId="{90D12722-81C3-E244-8C53-17AA70A668C3}" type="pres">
      <dgm:prSet presAssocID="{3978B86B-E408-472B-81DE-33385A55C6F8}" presName="sibTransNodeRect" presStyleLbl="alignNode1" presStyleIdx="3" presStyleCnt="4">
        <dgm:presLayoutVars>
          <dgm:chMax val="0"/>
          <dgm:bulletEnabled val="1"/>
        </dgm:presLayoutVars>
      </dgm:prSet>
      <dgm:spPr/>
    </dgm:pt>
    <dgm:pt modelId="{97668111-2408-E24D-9FA3-C5B421537813}" type="pres">
      <dgm:prSet presAssocID="{7F73F116-7FBE-49F5-88FC-7586543AA6BC}" presName="nodeRect" presStyleLbl="alignNode1" presStyleIdx="3" presStyleCnt="4">
        <dgm:presLayoutVars>
          <dgm:bulletEnabled val="1"/>
        </dgm:presLayoutVars>
      </dgm:prSet>
      <dgm:spPr/>
    </dgm:pt>
  </dgm:ptLst>
  <dgm:cxnLst>
    <dgm:cxn modelId="{72447C2B-79BB-FF45-92F0-1B036B924562}" type="presOf" srcId="{0F3CCEC2-1D3B-42F0-8032-B0AF7DE323C0}" destId="{289EF3C3-4860-4848-8377-753121F14CE3}" srcOrd="1" destOrd="0" presId="urn:microsoft.com/office/officeart/2016/7/layout/LinearBlockProcessNumbered"/>
    <dgm:cxn modelId="{0CC82937-9356-BC4E-9EE9-DBC7D77828D3}" type="presOf" srcId="{7F73F116-7FBE-49F5-88FC-7586543AA6BC}" destId="{3DA6F637-5FB6-3841-865C-C604FE6FD821}" srcOrd="0" destOrd="0" presId="urn:microsoft.com/office/officeart/2016/7/layout/LinearBlockProcessNumbered"/>
    <dgm:cxn modelId="{A2C7AE37-97F5-324C-B3F2-6D48381B86BB}" type="presOf" srcId="{9EB36E84-3A2A-4D19-A6A7-1DAC145CE607}" destId="{83E2C7FF-2C78-C149-A8AF-F500F01EBAF7}" srcOrd="1" destOrd="0" presId="urn:microsoft.com/office/officeart/2016/7/layout/LinearBlockProcessNumbered"/>
    <dgm:cxn modelId="{5F12923C-C810-4A45-AC64-BA674E02499B}" srcId="{3FEC1E46-B4CF-41A1-88B4-97826A548C35}" destId="{9EB36E84-3A2A-4D19-A6A7-1DAC145CE607}" srcOrd="2" destOrd="0" parTransId="{E7AB49FA-EA58-4AD5-92A6-DDFF45D00B7D}" sibTransId="{C8A95FCD-0AC0-4058-B035-5936E1FF333E}"/>
    <dgm:cxn modelId="{D9C9853F-D38B-964A-B563-16B720F0AA03}" type="presOf" srcId="{7F73F116-7FBE-49F5-88FC-7586543AA6BC}" destId="{97668111-2408-E24D-9FA3-C5B421537813}" srcOrd="1" destOrd="0" presId="urn:microsoft.com/office/officeart/2016/7/layout/LinearBlockProcessNumbered"/>
    <dgm:cxn modelId="{902BA558-2BCC-4182-A2C8-FF87A2466DCF}" srcId="{3FEC1E46-B4CF-41A1-88B4-97826A548C35}" destId="{7F73F116-7FBE-49F5-88FC-7586543AA6BC}" srcOrd="3" destOrd="0" parTransId="{A91CAA2F-00A7-4AB5-853D-3DD75B5F6FB5}" sibTransId="{3978B86B-E408-472B-81DE-33385A55C6F8}"/>
    <dgm:cxn modelId="{765C4868-1BFB-FA4C-839B-3D2A466EB503}" type="presOf" srcId="{C8A95FCD-0AC0-4058-B035-5936E1FF333E}" destId="{D07F921E-0281-3A47-92C0-AE133F68AD1D}" srcOrd="0" destOrd="0" presId="urn:microsoft.com/office/officeart/2016/7/layout/LinearBlockProcessNumbered"/>
    <dgm:cxn modelId="{A9483180-8C33-7D43-B8B6-43A4D49AD82D}" type="presOf" srcId="{6E09723C-60F5-4AA1-82E0-8481FA51C9B0}" destId="{BFAAF571-5F4D-DE42-8910-85C0BFE5CAAA}" srcOrd="0" destOrd="0" presId="urn:microsoft.com/office/officeart/2016/7/layout/LinearBlockProcessNumbered"/>
    <dgm:cxn modelId="{0711FC87-F6D8-7D49-ADF0-BD405C404659}" type="presOf" srcId="{BF326659-336E-4E49-BA5C-937700A9DF29}" destId="{A94E612F-4BCD-2F4F-8097-0D0F3DC1B6E2}" srcOrd="0" destOrd="0" presId="urn:microsoft.com/office/officeart/2016/7/layout/LinearBlockProcessNumbered"/>
    <dgm:cxn modelId="{4825EF9A-3087-7E41-8478-052B20F7A469}" type="presOf" srcId="{0F3CCEC2-1D3B-42F0-8032-B0AF7DE323C0}" destId="{82DEF90A-44C7-B244-96FF-7D63E606D24F}" srcOrd="0" destOrd="0" presId="urn:microsoft.com/office/officeart/2016/7/layout/LinearBlockProcessNumbered"/>
    <dgm:cxn modelId="{C572749C-D84F-4042-BD8F-C858EE6DC8CA}" srcId="{3FEC1E46-B4CF-41A1-88B4-97826A548C35}" destId="{0F3CCEC2-1D3B-42F0-8032-B0AF7DE323C0}" srcOrd="1" destOrd="0" parTransId="{93EC6CBE-3396-4C8D-9809-7F313C3A53F6}" sibTransId="{6E09723C-60F5-4AA1-82E0-8481FA51C9B0}"/>
    <dgm:cxn modelId="{21B039B7-C146-AA4F-91E3-F1484326113F}" type="presOf" srcId="{3978B86B-E408-472B-81DE-33385A55C6F8}" destId="{90D12722-81C3-E244-8C53-17AA70A668C3}" srcOrd="0" destOrd="0" presId="urn:microsoft.com/office/officeart/2016/7/layout/LinearBlockProcessNumbered"/>
    <dgm:cxn modelId="{6E1821CC-D768-4AF1-8B65-2283F86B2801}" srcId="{3FEC1E46-B4CF-41A1-88B4-97826A548C35}" destId="{BBB636FC-31CE-45F9-ACFB-702F6165237C}" srcOrd="0" destOrd="0" parTransId="{F1255AAD-0B93-40F9-8132-F1287A60F430}" sibTransId="{BF326659-336E-4E49-BA5C-937700A9DF29}"/>
    <dgm:cxn modelId="{0ACBB1EC-C7BF-BD47-AF8F-B65F0D52FE5E}" type="presOf" srcId="{BBB636FC-31CE-45F9-ACFB-702F6165237C}" destId="{921105D7-D66B-E641-B53F-7F357C3AE9A8}" srcOrd="0" destOrd="0" presId="urn:microsoft.com/office/officeart/2016/7/layout/LinearBlockProcessNumbered"/>
    <dgm:cxn modelId="{94EC94FC-7EA8-AB4A-987E-7DC0A5B650FA}" type="presOf" srcId="{9EB36E84-3A2A-4D19-A6A7-1DAC145CE607}" destId="{96A528CC-2113-5846-A3D4-D622E456FFAC}" srcOrd="0" destOrd="0" presId="urn:microsoft.com/office/officeart/2016/7/layout/LinearBlockProcessNumbered"/>
    <dgm:cxn modelId="{65FC30FE-AD16-1045-8341-61F4BC12CC3E}" type="presOf" srcId="{BBB636FC-31CE-45F9-ACFB-702F6165237C}" destId="{A577AD57-D3FD-8743-9F49-7C7A7FA9821A}" srcOrd="1" destOrd="0" presId="urn:microsoft.com/office/officeart/2016/7/layout/LinearBlockProcessNumbered"/>
    <dgm:cxn modelId="{9EACBBFF-E897-CB46-96D5-1FE2EFB8E612}" type="presOf" srcId="{3FEC1E46-B4CF-41A1-88B4-97826A548C35}" destId="{05700219-5983-F348-9EEA-1A56A6CE163B}" srcOrd="0" destOrd="0" presId="urn:microsoft.com/office/officeart/2016/7/layout/LinearBlockProcessNumbered"/>
    <dgm:cxn modelId="{7BA93B62-55DE-F542-BF6D-43DEB0CD7F4F}" type="presParOf" srcId="{05700219-5983-F348-9EEA-1A56A6CE163B}" destId="{35E6E126-D4A0-CA46-BC14-B7811ED06F04}" srcOrd="0" destOrd="0" presId="urn:microsoft.com/office/officeart/2016/7/layout/LinearBlockProcessNumbered"/>
    <dgm:cxn modelId="{4ABF5BE2-3408-CB48-80E8-2CF987E3A49F}" type="presParOf" srcId="{35E6E126-D4A0-CA46-BC14-B7811ED06F04}" destId="{921105D7-D66B-E641-B53F-7F357C3AE9A8}" srcOrd="0" destOrd="0" presId="urn:microsoft.com/office/officeart/2016/7/layout/LinearBlockProcessNumbered"/>
    <dgm:cxn modelId="{9C533F0B-813D-F04F-BFDB-D2FAF637B8A4}" type="presParOf" srcId="{35E6E126-D4A0-CA46-BC14-B7811ED06F04}" destId="{A94E612F-4BCD-2F4F-8097-0D0F3DC1B6E2}" srcOrd="1" destOrd="0" presId="urn:microsoft.com/office/officeart/2016/7/layout/LinearBlockProcessNumbered"/>
    <dgm:cxn modelId="{2CF7806A-17E8-884E-9E72-465084EDE6ED}" type="presParOf" srcId="{35E6E126-D4A0-CA46-BC14-B7811ED06F04}" destId="{A577AD57-D3FD-8743-9F49-7C7A7FA9821A}" srcOrd="2" destOrd="0" presId="urn:microsoft.com/office/officeart/2016/7/layout/LinearBlockProcessNumbered"/>
    <dgm:cxn modelId="{1C1203B2-FAD7-5A49-8592-DA55737F73A1}" type="presParOf" srcId="{05700219-5983-F348-9EEA-1A56A6CE163B}" destId="{FF0F10BC-E4CE-BE49-AD14-4FFAF55DB549}" srcOrd="1" destOrd="0" presId="urn:microsoft.com/office/officeart/2016/7/layout/LinearBlockProcessNumbered"/>
    <dgm:cxn modelId="{C1C0E390-53F0-3340-9EEF-31C0601472D4}" type="presParOf" srcId="{05700219-5983-F348-9EEA-1A56A6CE163B}" destId="{04CD980B-C275-934D-BFE7-E2072007EB11}" srcOrd="2" destOrd="0" presId="urn:microsoft.com/office/officeart/2016/7/layout/LinearBlockProcessNumbered"/>
    <dgm:cxn modelId="{C20F91BA-F779-2540-87F5-48247411297D}" type="presParOf" srcId="{04CD980B-C275-934D-BFE7-E2072007EB11}" destId="{82DEF90A-44C7-B244-96FF-7D63E606D24F}" srcOrd="0" destOrd="0" presId="urn:microsoft.com/office/officeart/2016/7/layout/LinearBlockProcessNumbered"/>
    <dgm:cxn modelId="{CA76B247-E7DF-EF42-B709-AB088E445871}" type="presParOf" srcId="{04CD980B-C275-934D-BFE7-E2072007EB11}" destId="{BFAAF571-5F4D-DE42-8910-85C0BFE5CAAA}" srcOrd="1" destOrd="0" presId="urn:microsoft.com/office/officeart/2016/7/layout/LinearBlockProcessNumbered"/>
    <dgm:cxn modelId="{22596022-EB6D-F442-BF66-5656AEA9D7AF}" type="presParOf" srcId="{04CD980B-C275-934D-BFE7-E2072007EB11}" destId="{289EF3C3-4860-4848-8377-753121F14CE3}" srcOrd="2" destOrd="0" presId="urn:microsoft.com/office/officeart/2016/7/layout/LinearBlockProcessNumbered"/>
    <dgm:cxn modelId="{DF8B6D5D-CAD0-E841-9284-8EAEB55FF315}" type="presParOf" srcId="{05700219-5983-F348-9EEA-1A56A6CE163B}" destId="{50FA22FC-18E8-954E-9B65-C769ED931A47}" srcOrd="3" destOrd="0" presId="urn:microsoft.com/office/officeart/2016/7/layout/LinearBlockProcessNumbered"/>
    <dgm:cxn modelId="{5D8CBB42-5DC9-3C49-9DC2-1DC3C194D8ED}" type="presParOf" srcId="{05700219-5983-F348-9EEA-1A56A6CE163B}" destId="{6033A3F6-B34C-7C47-B0A8-409D7D2397EA}" srcOrd="4" destOrd="0" presId="urn:microsoft.com/office/officeart/2016/7/layout/LinearBlockProcessNumbered"/>
    <dgm:cxn modelId="{DBC7EF5D-3294-874E-B97C-49940C6B51C5}" type="presParOf" srcId="{6033A3F6-B34C-7C47-B0A8-409D7D2397EA}" destId="{96A528CC-2113-5846-A3D4-D622E456FFAC}" srcOrd="0" destOrd="0" presId="urn:microsoft.com/office/officeart/2016/7/layout/LinearBlockProcessNumbered"/>
    <dgm:cxn modelId="{5CF23712-654D-DF4A-A096-F5FF99415C21}" type="presParOf" srcId="{6033A3F6-B34C-7C47-B0A8-409D7D2397EA}" destId="{D07F921E-0281-3A47-92C0-AE133F68AD1D}" srcOrd="1" destOrd="0" presId="urn:microsoft.com/office/officeart/2016/7/layout/LinearBlockProcessNumbered"/>
    <dgm:cxn modelId="{C1E0677E-9FFE-A049-B1E1-AA9BA8E12787}" type="presParOf" srcId="{6033A3F6-B34C-7C47-B0A8-409D7D2397EA}" destId="{83E2C7FF-2C78-C149-A8AF-F500F01EBAF7}" srcOrd="2" destOrd="0" presId="urn:microsoft.com/office/officeart/2016/7/layout/LinearBlockProcessNumbered"/>
    <dgm:cxn modelId="{06F4172A-EAD5-B348-9B66-A8939B327C4A}" type="presParOf" srcId="{05700219-5983-F348-9EEA-1A56A6CE163B}" destId="{F99380FB-7FEB-AD43-9699-B62F1B337F32}" srcOrd="5" destOrd="0" presId="urn:microsoft.com/office/officeart/2016/7/layout/LinearBlockProcessNumbered"/>
    <dgm:cxn modelId="{7AB7FF10-543A-5D4F-B450-D8A89AD1169A}" type="presParOf" srcId="{05700219-5983-F348-9EEA-1A56A6CE163B}" destId="{E08E43B2-D6F8-7342-A4AA-665FD47153A0}" srcOrd="6" destOrd="0" presId="urn:microsoft.com/office/officeart/2016/7/layout/LinearBlockProcessNumbered"/>
    <dgm:cxn modelId="{4F11B7E2-A5CC-BF43-A815-647E90657665}" type="presParOf" srcId="{E08E43B2-D6F8-7342-A4AA-665FD47153A0}" destId="{3DA6F637-5FB6-3841-865C-C604FE6FD821}" srcOrd="0" destOrd="0" presId="urn:microsoft.com/office/officeart/2016/7/layout/LinearBlockProcessNumbered"/>
    <dgm:cxn modelId="{44FA5190-1788-FD42-94C2-6BD59E22BF6F}" type="presParOf" srcId="{E08E43B2-D6F8-7342-A4AA-665FD47153A0}" destId="{90D12722-81C3-E244-8C53-17AA70A668C3}" srcOrd="1" destOrd="0" presId="urn:microsoft.com/office/officeart/2016/7/layout/LinearBlockProcessNumbered"/>
    <dgm:cxn modelId="{C2CD2507-B546-3246-A156-C86617165902}" type="presParOf" srcId="{E08E43B2-D6F8-7342-A4AA-665FD47153A0}" destId="{97668111-2408-E24D-9FA3-C5B42153781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2479-BE78-484F-B403-79E7C5E08CDE}">
      <dsp:nvSpPr>
        <dsp:cNvPr id="0" name=""/>
        <dsp:cNvSpPr/>
      </dsp:nvSpPr>
      <dsp:spPr>
        <a:xfrm>
          <a:off x="0" y="529094"/>
          <a:ext cx="6253721" cy="755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Slow to develop (edit, compile, link and run. The compile/link steps could take serious time)</a:t>
          </a:r>
        </a:p>
      </dsp:txBody>
      <dsp:txXfrm>
        <a:off x="36896" y="565990"/>
        <a:ext cx="6179929" cy="682028"/>
      </dsp:txXfrm>
    </dsp:sp>
    <dsp:sp modelId="{E3A3E7BF-F91A-3142-89DA-BEFDB43F5A6B}">
      <dsp:nvSpPr>
        <dsp:cNvPr id="0" name=""/>
        <dsp:cNvSpPr/>
      </dsp:nvSpPr>
      <dsp:spPr>
        <a:xfrm>
          <a:off x="0" y="1339634"/>
          <a:ext cx="6253721" cy="75582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 need to "rebuild" the program every time you need to make a change </a:t>
          </a:r>
        </a:p>
      </dsp:txBody>
      <dsp:txXfrm>
        <a:off x="36896" y="1376530"/>
        <a:ext cx="6179929" cy="682028"/>
      </dsp:txXfrm>
    </dsp:sp>
    <dsp:sp modelId="{ECCD0675-A682-954B-80D2-1E11AE00375E}">
      <dsp:nvSpPr>
        <dsp:cNvPr id="0" name=""/>
        <dsp:cNvSpPr/>
      </dsp:nvSpPr>
      <dsp:spPr>
        <a:xfrm>
          <a:off x="0" y="2150175"/>
          <a:ext cx="6253721" cy="75582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Compiled languages require longer development cycles but catch errors earlier in the development process </a:t>
          </a:r>
        </a:p>
      </dsp:txBody>
      <dsp:txXfrm>
        <a:off x="36896" y="2187071"/>
        <a:ext cx="6179929" cy="682028"/>
      </dsp:txXfrm>
    </dsp:sp>
    <dsp:sp modelId="{12A3B4E0-0BE4-6748-BC39-A69291BBC1E9}">
      <dsp:nvSpPr>
        <dsp:cNvPr id="0" name=""/>
        <dsp:cNvSpPr/>
      </dsp:nvSpPr>
      <dsp:spPr>
        <a:xfrm>
          <a:off x="0" y="2960714"/>
          <a:ext cx="6253721" cy="755820"/>
        </a:xfrm>
        <a:prstGeom prst="roundRect">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Early error detection during compilation prevents runtime failures</a:t>
          </a:r>
        </a:p>
      </dsp:txBody>
      <dsp:txXfrm>
        <a:off x="36896" y="2997610"/>
        <a:ext cx="6179929" cy="682028"/>
      </dsp:txXfrm>
    </dsp:sp>
    <dsp:sp modelId="{7B44A298-A602-BA4F-A4F5-582B3E9D5141}">
      <dsp:nvSpPr>
        <dsp:cNvPr id="0" name=""/>
        <dsp:cNvSpPr/>
      </dsp:nvSpPr>
      <dsp:spPr>
        <a:xfrm>
          <a:off x="0" y="3771255"/>
          <a:ext cx="6253721" cy="755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Better for large, complex applications where catching bugs early saves time</a:t>
          </a:r>
        </a:p>
      </dsp:txBody>
      <dsp:txXfrm>
        <a:off x="36896" y="3808151"/>
        <a:ext cx="6179929" cy="682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60B87-71BE-924E-8F11-02205DAC4F58}">
      <dsp:nvSpPr>
        <dsp:cNvPr id="0" name=""/>
        <dsp:cNvSpPr/>
      </dsp:nvSpPr>
      <dsp:spPr>
        <a:xfrm>
          <a:off x="0" y="59143"/>
          <a:ext cx="6253721" cy="11977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accelerate development cycles through immediate code execution and dynamic testing capabilities. Developers can modify and test code without compilation delays</a:t>
          </a:r>
        </a:p>
      </dsp:txBody>
      <dsp:txXfrm>
        <a:off x="58469" y="117612"/>
        <a:ext cx="6136783" cy="1080812"/>
      </dsp:txXfrm>
    </dsp:sp>
    <dsp:sp modelId="{0F80C8D6-7D6D-D040-8538-50126624AC2F}">
      <dsp:nvSpPr>
        <dsp:cNvPr id="0" name=""/>
        <dsp:cNvSpPr/>
      </dsp:nvSpPr>
      <dsp:spPr>
        <a:xfrm>
          <a:off x="0" y="1305854"/>
          <a:ext cx="6253721" cy="119775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Since there is no compilation step, changes to the code can be immediately executed and tested, allowing for quick iterations and experimentation </a:t>
          </a:r>
        </a:p>
      </dsp:txBody>
      <dsp:txXfrm>
        <a:off x="58469" y="1364323"/>
        <a:ext cx="6136783" cy="1080812"/>
      </dsp:txXfrm>
    </dsp:sp>
    <dsp:sp modelId="{48D5D2B5-9359-8944-9853-B53715B9BDD8}">
      <dsp:nvSpPr>
        <dsp:cNvPr id="0" name=""/>
        <dsp:cNvSpPr/>
      </dsp:nvSpPr>
      <dsp:spPr>
        <a:xfrm>
          <a:off x="0" y="2552565"/>
          <a:ext cx="6253721" cy="119775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Interpreted languages, on the other hand, offer greater flexibility and a shorter development feedback loop, which makes them well-suited for scripting, prototyping, and rapid application development</a:t>
          </a:r>
        </a:p>
      </dsp:txBody>
      <dsp:txXfrm>
        <a:off x="58469" y="2611034"/>
        <a:ext cx="6136783" cy="1080812"/>
      </dsp:txXfrm>
    </dsp:sp>
    <dsp:sp modelId="{38AFDBC5-B7CB-2344-9D4F-915A3E71C666}">
      <dsp:nvSpPr>
        <dsp:cNvPr id="0" name=""/>
        <dsp:cNvSpPr/>
      </dsp:nvSpPr>
      <dsp:spPr>
        <a:xfrm>
          <a:off x="0" y="3799275"/>
          <a:ext cx="6253721" cy="119775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Better for rapid prototyping, web development, and scenarios requiring frequent updates</a:t>
          </a:r>
        </a:p>
      </dsp:txBody>
      <dsp:txXfrm>
        <a:off x="58469" y="3857744"/>
        <a:ext cx="6136783" cy="1080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A7998-AD99-FC44-8717-2AB6A94313A3}">
      <dsp:nvSpPr>
        <dsp:cNvPr id="0" name=""/>
        <dsp:cNvSpPr/>
      </dsp:nvSpPr>
      <dsp:spPr>
        <a:xfrm>
          <a:off x="0" y="72562"/>
          <a:ext cx="5115491" cy="156633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tend to be about 100 times faster than interpreted languages</a:t>
          </a:r>
        </a:p>
      </dsp:txBody>
      <dsp:txXfrm>
        <a:off x="76462" y="149024"/>
        <a:ext cx="4962567" cy="1413413"/>
      </dsp:txXfrm>
    </dsp:sp>
    <dsp:sp modelId="{5B261516-0BC8-954F-91A8-37764D43CD56}">
      <dsp:nvSpPr>
        <dsp:cNvPr id="0" name=""/>
        <dsp:cNvSpPr/>
      </dsp:nvSpPr>
      <dsp:spPr>
        <a:xfrm>
          <a:off x="0" y="1690740"/>
          <a:ext cx="5115491" cy="1566337"/>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Compiled languages generally outperform interpreted languages in execution speed benchmarks. Machine code execution eliminates interpretation overhead, resulting in faster program execution</a:t>
          </a:r>
        </a:p>
      </dsp:txBody>
      <dsp:txXfrm>
        <a:off x="76462" y="1767202"/>
        <a:ext cx="4962567" cy="1413413"/>
      </dsp:txXfrm>
    </dsp:sp>
    <dsp:sp modelId="{6BB3F789-804B-BB4F-94E8-69D83E4990AE}">
      <dsp:nvSpPr>
        <dsp:cNvPr id="0" name=""/>
        <dsp:cNvSpPr/>
      </dsp:nvSpPr>
      <dsp:spPr>
        <a:xfrm>
          <a:off x="0" y="3308917"/>
          <a:ext cx="5115491" cy="1566337"/>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Performance differences matter most in computationally intensive applications like scientific computing, real-time systems, etc</a:t>
          </a:r>
        </a:p>
      </dsp:txBody>
      <dsp:txXfrm>
        <a:off x="76462" y="3385379"/>
        <a:ext cx="4962567" cy="141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05D7-D66B-E641-B53F-7F357C3AE9A8}">
      <dsp:nvSpPr>
        <dsp:cNvPr id="0" name=""/>
        <dsp:cNvSpPr/>
      </dsp:nvSpPr>
      <dsp:spPr>
        <a:xfrm>
          <a:off x="205" y="486439"/>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code is difficult to reverse engineer or modify</a:t>
          </a:r>
        </a:p>
      </dsp:txBody>
      <dsp:txXfrm>
        <a:off x="205" y="1676838"/>
        <a:ext cx="2479997" cy="1785598"/>
      </dsp:txXfrm>
    </dsp:sp>
    <dsp:sp modelId="{A94E612F-4BCD-2F4F-8097-0D0F3DC1B6E2}">
      <dsp:nvSpPr>
        <dsp:cNvPr id="0" name=""/>
        <dsp:cNvSpPr/>
      </dsp:nvSpPr>
      <dsp:spPr>
        <a:xfrm>
          <a:off x="205"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486439"/>
        <a:ext cx="2479997" cy="1190398"/>
      </dsp:txXfrm>
    </dsp:sp>
    <dsp:sp modelId="{82DEF90A-44C7-B244-96FF-7D63E606D24F}">
      <dsp:nvSpPr>
        <dsp:cNvPr id="0" name=""/>
        <dsp:cNvSpPr/>
      </dsp:nvSpPr>
      <dsp:spPr>
        <a:xfrm>
          <a:off x="2678602" y="486439"/>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Since the source code is often distributed alongside the interpreter, it may be easier to access and reverse engineer proprietary algorithms</a:t>
          </a:r>
        </a:p>
      </dsp:txBody>
      <dsp:txXfrm>
        <a:off x="2678602" y="1676838"/>
        <a:ext cx="2479997" cy="1785598"/>
      </dsp:txXfrm>
    </dsp:sp>
    <dsp:sp modelId="{BFAAF571-5F4D-DE42-8910-85C0BFE5CAAA}">
      <dsp:nvSpPr>
        <dsp:cNvPr id="0" name=""/>
        <dsp:cNvSpPr/>
      </dsp:nvSpPr>
      <dsp:spPr>
        <a:xfrm>
          <a:off x="2678602"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486439"/>
        <a:ext cx="2479997" cy="1190398"/>
      </dsp:txXfrm>
    </dsp:sp>
    <dsp:sp modelId="{96A528CC-2113-5846-A3D4-D622E456FFAC}">
      <dsp:nvSpPr>
        <dsp:cNvPr id="0" name=""/>
        <dsp:cNvSpPr/>
      </dsp:nvSpPr>
      <dsp:spPr>
        <a:xfrm>
          <a:off x="5356999" y="486439"/>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Compiled languages catch more errors at compile-time, preventing security vulnerabilities from reaching production</a:t>
          </a:r>
        </a:p>
      </dsp:txBody>
      <dsp:txXfrm>
        <a:off x="5356999" y="1676838"/>
        <a:ext cx="2479997" cy="1785598"/>
      </dsp:txXfrm>
    </dsp:sp>
    <dsp:sp modelId="{D07F921E-0281-3A47-92C0-AE133F68AD1D}">
      <dsp:nvSpPr>
        <dsp:cNvPr id="0" name=""/>
        <dsp:cNvSpPr/>
      </dsp:nvSpPr>
      <dsp:spPr>
        <a:xfrm>
          <a:off x="5356999"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486439"/>
        <a:ext cx="2479997" cy="1190398"/>
      </dsp:txXfrm>
    </dsp:sp>
    <dsp:sp modelId="{3DA6F637-5FB6-3841-865C-C604FE6FD821}">
      <dsp:nvSpPr>
        <dsp:cNvPr id="0" name=""/>
        <dsp:cNvSpPr/>
      </dsp:nvSpPr>
      <dsp:spPr>
        <a:xfrm>
          <a:off x="8035397" y="486439"/>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622300">
            <a:lnSpc>
              <a:spcPct val="90000"/>
            </a:lnSpc>
            <a:spcBef>
              <a:spcPct val="0"/>
            </a:spcBef>
            <a:spcAft>
              <a:spcPct val="35000"/>
            </a:spcAft>
            <a:buNone/>
          </a:pPr>
          <a:r>
            <a:rPr lang="en-US" sz="1400" kern="1200"/>
            <a:t>Interpreted languages offer more runtime flexibility but this can be exploited maliciously</a:t>
          </a:r>
        </a:p>
      </dsp:txBody>
      <dsp:txXfrm>
        <a:off x="8035397" y="1676838"/>
        <a:ext cx="2479997" cy="1785598"/>
      </dsp:txXfrm>
    </dsp:sp>
    <dsp:sp modelId="{90D12722-81C3-E244-8C53-17AA70A668C3}">
      <dsp:nvSpPr>
        <dsp:cNvPr id="0" name=""/>
        <dsp:cNvSpPr/>
      </dsp:nvSpPr>
      <dsp:spPr>
        <a:xfrm>
          <a:off x="8035397"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486439"/>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71807-75D2-4B48-9BC1-C0791C7EACC9}" type="datetimeFigureOut">
              <a:rPr lang="en-US" smtClean="0"/>
              <a:t>9/23/25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F86B-2734-BF42-93A6-63E2CE51FA0F}" type="slidenum">
              <a:rPr lang="en-US" smtClean="0"/>
              <a:t>‹#›</a:t>
            </a:fld>
            <a:endParaRPr lang="en-US"/>
          </a:p>
        </p:txBody>
      </p:sp>
    </p:spTree>
    <p:extLst>
      <p:ext uri="{BB962C8B-B14F-4D97-AF65-F5344CB8AC3E}">
        <p14:creationId xmlns:p14="http://schemas.microsoft.com/office/powerpoint/2010/main" val="239510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CF5D-D87F-3FAB-3361-40D9A6E66FA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EC41251-E25E-BEBA-1074-86D3B2EE29B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51730B7-D642-0E7D-0B53-641F5B020A9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233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00DC-FE35-539C-91EB-4F6C747A91AC}"/>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DC0832-AF75-C6DB-EECB-4BC5AE60359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19FF20CA-C4A7-F088-F7E7-087FD7576AC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52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ED31-EBEB-D033-31C2-22846EC3F8D6}"/>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15E88D0F-323E-5FA5-7DCF-13AFC1E3E8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B15036-3652-CA90-504B-1D0C0FC9EF7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96339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EFED-D84C-8497-ACE4-0A66109598C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0E60B17-98EE-C8E9-A89F-D22BA665930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8AF91B6-EA4E-4FB4-3B40-F2B18EB56ED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8207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C4796-A131-4F11-E86F-D436CF7ADD87}"/>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4B8A80E4-301A-FEF1-BB0E-D3B83E5033B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6A1E60-C4F9-BE39-1165-675B64C49D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880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3F0D-5EF0-85E4-96B9-98F046FA41F4}"/>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3DC728A1-969D-BA4E-59E2-B3492648410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180846F-37AD-3E72-6C66-9539795979A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377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A0FC-8ECF-0E10-8105-B2D2FBB0EF6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02A8CDA-A35D-0890-BD8A-AA70E7AD3A4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E696815-903C-B02C-4199-DD8FD70F318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286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F3BE-FAAF-128E-1AA7-39C0DEAC0D6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1FE8A8A-6B2F-EC8C-1F4C-F465029B071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234C23ED-D7A6-4C3A-11A1-3049CD160BA6}"/>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450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3B406-4CEE-56DE-EE4F-5D0FE59AB42B}"/>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65DE760A-254B-83AA-CDD9-FB9AF8ECCBA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F664EDD3-0E7C-2D63-A1BB-359FBF18C573}"/>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213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6B59-A8A6-9817-1AE1-EF30E85F8DF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B2D29D1B-10C2-1001-1F55-32340AD9DA21}"/>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CD16E19-EF70-BABD-98F5-938FECC260F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30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C535-81E7-0A0F-EC46-A7D5A139B95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0E5DADF-1460-E0DD-A635-256C9CADEC3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41FAA5A-C92E-64FE-BA50-594EB867BF7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9457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2055-9897-34C3-2B43-BD3EEE2808DA}"/>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59D642B7-B6D0-F493-23AB-46CACEEC5E94}"/>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464ACF1-9C61-1641-ADAA-7001E9B394B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1795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204-D8D7-6B99-A52C-B92A1B683F2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97AF0B9-B8BE-C6F8-D42E-B0E070BC966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87F8C4D-9ACD-C747-F847-2428AFA5805A}"/>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381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CEAC-642D-F9F6-69A0-492938E48A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887CCE1E-CBCB-C921-320B-4310EAE6B0D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E25FDE44-9898-D3A6-FC7D-37C1E4171B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011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9A6E-D8C6-5659-94E2-4344DDCB460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4EFA2C9-EBC9-B886-68FB-3A3C36076DD6}"/>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8D5B29F-DCC9-9619-90E4-43376B0DF110}"/>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20670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C533-8EA2-1409-0442-0E786CAD781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F252300-D80B-03A2-33D6-9B036288BB60}"/>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219BAB0-E33B-9228-B0B0-47B8A4B8FF12}"/>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49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F02A4-C370-CA46-AFDA-F3C03945DED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D45359CB-2C02-5E43-8402-F3437F9E0899}"/>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CF3CAD1-D7BC-D411-0F39-496173C80ABF}"/>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1242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3A14-5825-FDAB-5883-3247C87A6A7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4605E18-41E5-307C-D8C1-AFC7FCCA1F25}"/>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ABB0712-9BC8-D8B1-2904-CD24C640C32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173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6CF1-4C9F-CF63-30A5-3E3C7A4681DD}"/>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BE165D3-1920-EC86-D305-1A03650A0AEF}"/>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663D9A2D-06FB-EC2E-6292-2835D6901341}"/>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031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887D-99A3-EA3C-094E-6E0D2FD7F542}"/>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9EE3F4A3-4014-758A-83CD-242CBE589362}"/>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9943A6D3-058B-BF3B-6BA4-5B6F5AC55FC4}"/>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3378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BCB5-C934-02D9-0E04-063103F6D521}"/>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023732E9-54E1-C912-E621-5362A8D55667}"/>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27F155-B6FE-131A-5248-DF95812BE16C}"/>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698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7AB5-1448-FD5B-62A0-8357DD41C669}"/>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E39960E7-B014-B67C-6558-CA6F317AC29D}"/>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5FBDDAF7-FB50-DC35-F2A9-15E124DFA5B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629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948C-B04E-145B-DE91-84279A0EE3B3}"/>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A5981287-E559-9E58-4EA0-712FB60B9DDB}"/>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4EFFCE5C-57EA-23EA-F75B-4A89073DF157}"/>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451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7430F-7AED-BE23-B38C-320E77226785}"/>
            </a:ext>
          </a:extLst>
        </p:cNvPr>
        <p:cNvGrpSpPr/>
        <p:nvPr/>
      </p:nvGrpSpPr>
      <p:grpSpPr>
        <a:xfrm>
          <a:off x="0" y="0"/>
          <a:ext cx="0" cy="0"/>
          <a:chOff x="0" y="0"/>
          <a:chExt cx="0" cy="0"/>
        </a:xfrm>
      </p:grpSpPr>
      <p:sp>
        <p:nvSpPr>
          <p:cNvPr id="188" name="Shape 188">
            <a:extLst>
              <a:ext uri="{FF2B5EF4-FFF2-40B4-BE49-F238E27FC236}">
                <a16:creationId xmlns:a16="http://schemas.microsoft.com/office/drawing/2014/main" id="{216CF3EE-4DA3-3F37-ECB6-AB100FBB6E3A}"/>
              </a:ext>
            </a:extLst>
          </p:cNvPr>
          <p:cNvSpPr>
            <a:spLocks noGrp="1" noRot="1" noChangeAspect="1"/>
          </p:cNvSpPr>
          <p:nvPr>
            <p:ph type="sldImg"/>
          </p:nvPr>
        </p:nvSpPr>
        <p:spPr>
          <a:prstGeom prst="rect">
            <a:avLst/>
          </a:prstGeom>
        </p:spPr>
        <p:txBody>
          <a:bodyPr/>
          <a:lstStyle/>
          <a:p>
            <a:endParaRPr/>
          </a:p>
        </p:txBody>
      </p:sp>
      <p:sp>
        <p:nvSpPr>
          <p:cNvPr id="189" name="Shape 189">
            <a:extLst>
              <a:ext uri="{FF2B5EF4-FFF2-40B4-BE49-F238E27FC236}">
                <a16:creationId xmlns:a16="http://schemas.microsoft.com/office/drawing/2014/main" id="{7D48F92B-D721-EE45-03FB-EE57E6BE1888}"/>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282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589-B083-6788-C188-A7A86614E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23450-674B-BC5C-6F86-2413C244D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B0CED9-B1F4-757B-FF1C-CB55CB8E24C7}"/>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BB4BFC94-82B2-21A3-2575-27800619A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882CC-D653-8816-84BD-1C5983F65A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3132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7CD9-4481-08C2-4E88-1FB52F08C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0CFAC1-4D7F-6198-0D9B-053218EAB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6FC57-5135-D07A-49D2-9633857338C6}"/>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BD54C60C-8258-822E-80A5-2E0D96020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A1161-1882-2A70-0204-86955786D40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16728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89FA6-EACC-1D0F-2715-C3E6CBDD6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28C91-E497-8D50-85CD-2D350890CE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7D545-E3C6-5F58-11A4-9D653FBB4DC6}"/>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07938AAD-8DB9-B119-33DB-0A54B936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BD58E-F881-2DCA-49F9-1D5B3B13EE0F}"/>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620101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13888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5D3-4475-D424-AAD2-A53CD1787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3D51B-2CA0-F2BB-7751-C45C80AF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17ADD-A1A0-2F86-B8EA-0F6E6B9048BA}"/>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F5A2B4A3-90D9-905A-D219-576A5991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D11B-ED22-AA1A-3798-1C316DF34B08}"/>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0039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0C4F-A8C0-7FBF-7450-2ACA51CF37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A83313-51C9-8FCD-76A0-4E109458A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3B37CC-018A-DED7-E590-3816B68F0B39}"/>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C4BBE3F1-093B-9CE7-664A-F05829693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AFF1-6F9B-A45E-650D-3A0836CCCD06}"/>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91880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BE1-F9AE-53CC-959C-34C16430A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ECB1D-0500-8247-4526-8D2F0B52C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D692D2-B90F-2BA6-C78A-203F0B917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1FA438-6142-0B34-F3A6-70B8434375BF}"/>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6" name="Footer Placeholder 5">
            <a:extLst>
              <a:ext uri="{FF2B5EF4-FFF2-40B4-BE49-F238E27FC236}">
                <a16:creationId xmlns:a16="http://schemas.microsoft.com/office/drawing/2014/main" id="{8D16006F-557E-7017-240E-8A01385BA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3C9A0-31D6-4A5C-34F9-1C1F03EC1F20}"/>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90614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02A-7DDC-74DF-0635-2CF18AF0F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7BEAC-52C7-85A4-F098-7758650FF8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2FA94-6D26-CCB7-4492-E2A8BFFB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FEB920-7A8D-C959-E966-E8372DF43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EABDC-105B-643A-405F-69456616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A5A-00E4-3558-A4AB-13ECBF495097}"/>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8" name="Footer Placeholder 7">
            <a:extLst>
              <a:ext uri="{FF2B5EF4-FFF2-40B4-BE49-F238E27FC236}">
                <a16:creationId xmlns:a16="http://schemas.microsoft.com/office/drawing/2014/main" id="{AFB8B891-C0DF-5409-0653-32F79254C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2BA0C-E4DD-E986-0553-D2041857014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7925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78B7-DDD7-A8BF-DD92-0C3EE893E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4A856-01F9-A7D0-F4A3-00A616DE5D63}"/>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4" name="Footer Placeholder 3">
            <a:extLst>
              <a:ext uri="{FF2B5EF4-FFF2-40B4-BE49-F238E27FC236}">
                <a16:creationId xmlns:a16="http://schemas.microsoft.com/office/drawing/2014/main" id="{3F65035C-CE70-5B91-C83D-ECFDADD35E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81D28A-A5DE-DE88-344C-F97F443A4CD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96482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09FA3-9E79-D445-3FEB-E7642CE9E41F}"/>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3" name="Footer Placeholder 2">
            <a:extLst>
              <a:ext uri="{FF2B5EF4-FFF2-40B4-BE49-F238E27FC236}">
                <a16:creationId xmlns:a16="http://schemas.microsoft.com/office/drawing/2014/main" id="{EF05E957-CFC3-430E-1B2C-F6039C01F3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4514-0A61-DEF6-6A9B-0590AD8246FE}"/>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253141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7A56-7D2D-3932-43C1-D3468169B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483E5-0268-4B7A-4645-7558A4A77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2948B4-F672-6FFE-86D1-86286538B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801C9-E5D7-9585-2BEE-0D1D1917C8C9}"/>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6" name="Footer Placeholder 5">
            <a:extLst>
              <a:ext uri="{FF2B5EF4-FFF2-40B4-BE49-F238E27FC236}">
                <a16:creationId xmlns:a16="http://schemas.microsoft.com/office/drawing/2014/main" id="{8E450128-4786-91A9-3120-12E0BCF18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3441C-EAF9-703B-E73F-2382E3E7B7BA}"/>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4438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EB4-0DC1-DEC8-58E7-87402B3F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C8914-103B-0FD6-F20C-87A81DDB1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F2DA9-3397-C342-6069-E5C9AC1B0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C0B1D-CEA0-7DFD-F38F-9D329028123F}"/>
              </a:ext>
            </a:extLst>
          </p:cNvPr>
          <p:cNvSpPr>
            <a:spLocks noGrp="1"/>
          </p:cNvSpPr>
          <p:nvPr>
            <p:ph type="dt" sz="half" idx="10"/>
          </p:nvPr>
        </p:nvSpPr>
        <p:spPr/>
        <p:txBody>
          <a:bodyPr/>
          <a:lstStyle/>
          <a:p>
            <a:fld id="{779551AF-0EE3-DD4B-B4EF-6D8229EA0D86}" type="datetimeFigureOut">
              <a:rPr lang="en-US" smtClean="0"/>
              <a:t>9/23/25</a:t>
            </a:fld>
            <a:endParaRPr lang="en-US"/>
          </a:p>
        </p:txBody>
      </p:sp>
      <p:sp>
        <p:nvSpPr>
          <p:cNvPr id="6" name="Footer Placeholder 5">
            <a:extLst>
              <a:ext uri="{FF2B5EF4-FFF2-40B4-BE49-F238E27FC236}">
                <a16:creationId xmlns:a16="http://schemas.microsoft.com/office/drawing/2014/main" id="{DD04E28A-6907-1FF5-EC06-429B467211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AB370-1DBB-AF46-F8DB-7DC5EFFCC003}"/>
              </a:ext>
            </a:extLst>
          </p:cNvPr>
          <p:cNvSpPr>
            <a:spLocks noGrp="1"/>
          </p:cNvSpPr>
          <p:nvPr>
            <p:ph type="sldNum" sz="quarter" idx="12"/>
          </p:nvPr>
        </p:nvSpPr>
        <p:spPr/>
        <p:txBody>
          <a:bodyPr/>
          <a:lstStyle/>
          <a:p>
            <a:fld id="{FBA31FBD-AA74-B940-BEBB-75DDFD0DC06A}" type="slidenum">
              <a:rPr lang="en-US" smtClean="0"/>
              <a:t>‹#›</a:t>
            </a:fld>
            <a:endParaRPr lang="en-US"/>
          </a:p>
        </p:txBody>
      </p:sp>
    </p:spTree>
    <p:extLst>
      <p:ext uri="{BB962C8B-B14F-4D97-AF65-F5344CB8AC3E}">
        <p14:creationId xmlns:p14="http://schemas.microsoft.com/office/powerpoint/2010/main" val="153684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01D69-C640-402D-B659-678786479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6F774-07B9-DC88-0065-CFA51AA3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852D-D2ED-1C67-12EC-67F0CDBB2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551AF-0EE3-DD4B-B4EF-6D8229EA0D86}" type="datetimeFigureOut">
              <a:rPr lang="en-US" smtClean="0"/>
              <a:t>9/23/25</a:t>
            </a:fld>
            <a:endParaRPr lang="en-US"/>
          </a:p>
        </p:txBody>
      </p:sp>
      <p:sp>
        <p:nvSpPr>
          <p:cNvPr id="5" name="Footer Placeholder 4">
            <a:extLst>
              <a:ext uri="{FF2B5EF4-FFF2-40B4-BE49-F238E27FC236}">
                <a16:creationId xmlns:a16="http://schemas.microsoft.com/office/drawing/2014/main" id="{A1E3605C-394F-93D0-F2F5-4E9AA54A0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3A10-224E-8E0B-3F27-9E12375E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A31FBD-AA74-B940-BEBB-75DDFD0DC06A}" type="slidenum">
              <a:rPr lang="en-US" smtClean="0"/>
              <a:t>‹#›</a:t>
            </a:fld>
            <a:endParaRPr lang="en-US"/>
          </a:p>
        </p:txBody>
      </p:sp>
    </p:spTree>
    <p:extLst>
      <p:ext uri="{BB962C8B-B14F-4D97-AF65-F5344CB8AC3E}">
        <p14:creationId xmlns:p14="http://schemas.microsoft.com/office/powerpoint/2010/main" val="3963135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canneralimente.r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flutter.dev/install"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6A52-E683-94FB-5FDE-93AF163BA925}"/>
              </a:ext>
            </a:extLst>
          </p:cNvPr>
          <p:cNvSpPr>
            <a:spLocks noGrp="1"/>
          </p:cNvSpPr>
          <p:nvPr>
            <p:ph type="ctrTitle"/>
          </p:nvPr>
        </p:nvSpPr>
        <p:spPr>
          <a:xfrm>
            <a:off x="1524000" y="1584325"/>
            <a:ext cx="9144000" cy="2387600"/>
          </a:xfrm>
        </p:spPr>
        <p:txBody>
          <a:bodyPr/>
          <a:lstStyle/>
          <a:p>
            <a:r>
              <a:rPr lang="en-US" dirty="0"/>
              <a:t>Mobile and Embedded Computing</a:t>
            </a:r>
          </a:p>
        </p:txBody>
      </p:sp>
      <p:sp>
        <p:nvSpPr>
          <p:cNvPr id="3" name="Subtitle 2">
            <a:extLst>
              <a:ext uri="{FF2B5EF4-FFF2-40B4-BE49-F238E27FC236}">
                <a16:creationId xmlns:a16="http://schemas.microsoft.com/office/drawing/2014/main" id="{91D421A2-2714-CF24-E8C4-734EB67ECE54}"/>
              </a:ext>
            </a:extLst>
          </p:cNvPr>
          <p:cNvSpPr>
            <a:spLocks noGrp="1"/>
          </p:cNvSpPr>
          <p:nvPr>
            <p:ph type="subTitle" idx="1"/>
          </p:nvPr>
        </p:nvSpPr>
        <p:spPr>
          <a:xfrm>
            <a:off x="1524000" y="4079875"/>
            <a:ext cx="9144000" cy="1655762"/>
          </a:xfrm>
        </p:spPr>
        <p:txBody>
          <a:bodyPr/>
          <a:lstStyle/>
          <a:p>
            <a:r>
              <a:rPr lang="en-US" b="1" dirty="0"/>
              <a:t>Lecture 2. Languages &amp; Flutter Intro</a:t>
            </a:r>
          </a:p>
          <a:p>
            <a:endParaRPr lang="en-US" dirty="0"/>
          </a:p>
        </p:txBody>
      </p:sp>
    </p:spTree>
    <p:extLst>
      <p:ext uri="{BB962C8B-B14F-4D97-AF65-F5344CB8AC3E}">
        <p14:creationId xmlns:p14="http://schemas.microsoft.com/office/powerpoint/2010/main" val="14610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D6F1B6-250B-E537-3203-1E9C0731E8D7}"/>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C31A16-685B-A890-C588-94D9D58C5A2C}"/>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Java</a:t>
            </a:r>
          </a:p>
          <a:p>
            <a:pPr>
              <a:lnSpc>
                <a:spcPct val="90000"/>
              </a:lnSpc>
              <a:spcBef>
                <a:spcPct val="0"/>
              </a:spcBef>
              <a:spcAft>
                <a:spcPts val="600"/>
              </a:spcAft>
            </a:pPr>
            <a:r>
              <a:rPr lang="en-US" sz="4800" kern="1200" dirty="0">
                <a:solidFill>
                  <a:schemeClr val="tx1"/>
                </a:solidFill>
                <a:latin typeface="+mj-lt"/>
                <a:ea typeface="+mj-ea"/>
                <a:cs typeface="+mj-cs"/>
              </a:rPr>
              <a:t>Not null safe</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B4750401-C991-1271-5E54-B2E613DC7E46}"/>
              </a:ext>
            </a:extLst>
          </p:cNvPr>
          <p:cNvPicPr>
            <a:picLocks noChangeAspect="1"/>
          </p:cNvPicPr>
          <p:nvPr/>
        </p:nvPicPr>
        <p:blipFill>
          <a:blip r:embed="rId3"/>
          <a:stretch>
            <a:fillRect/>
          </a:stretch>
        </p:blipFill>
        <p:spPr>
          <a:xfrm>
            <a:off x="3883231" y="75282"/>
            <a:ext cx="8308769" cy="6709329"/>
          </a:xfrm>
          <a:prstGeom prst="rect">
            <a:avLst/>
          </a:prstGeom>
        </p:spPr>
      </p:pic>
      <p:sp>
        <p:nvSpPr>
          <p:cNvPr id="4" name="TextBox 3">
            <a:extLst>
              <a:ext uri="{FF2B5EF4-FFF2-40B4-BE49-F238E27FC236}">
                <a16:creationId xmlns:a16="http://schemas.microsoft.com/office/drawing/2014/main" id="{5131B9D1-40B9-2DC6-E4A5-97B1C2587A1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0FB6B7DA-5462-B0B0-32CE-7E7408B66064}"/>
              </a:ext>
            </a:extLst>
          </p:cNvPr>
          <p:cNvSpPr txBox="1">
            <a:spLocks/>
          </p:cNvSpPr>
          <p:nvPr/>
        </p:nvSpPr>
        <p:spPr>
          <a:xfrm>
            <a:off x="652872" y="1567039"/>
            <a:ext cx="3599118"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72FB45C2-9C0A-64CA-A259-E816F7A99C3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14903463"/>
      </p:ext>
    </p:extLst>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CF5567-4E78-7D76-0893-B1D7AB12824E}"/>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B623D3-E008-E943-67CF-02B79CA6F387}"/>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dirty="0">
                <a:latin typeface="+mj-lt"/>
                <a:ea typeface="+mj-ea"/>
                <a:cs typeface="+mj-cs"/>
              </a:rPr>
              <a:t>Dart – Null safe</a:t>
            </a:r>
          </a:p>
        </p:txBody>
      </p:sp>
      <p:sp>
        <p:nvSpPr>
          <p:cNvPr id="4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D33D5D-9FB8-6060-8E7E-8080427A1383}"/>
              </a:ext>
            </a:extLst>
          </p:cNvPr>
          <p:cNvPicPr>
            <a:picLocks noChangeAspect="1"/>
          </p:cNvPicPr>
          <p:nvPr/>
        </p:nvPicPr>
        <p:blipFill>
          <a:blip r:embed="rId3"/>
          <a:stretch>
            <a:fillRect/>
          </a:stretch>
        </p:blipFill>
        <p:spPr>
          <a:xfrm>
            <a:off x="24562" y="2180547"/>
            <a:ext cx="5572402" cy="4067853"/>
          </a:xfrm>
          <a:prstGeom prst="rect">
            <a:avLst/>
          </a:prstGeom>
        </p:spPr>
      </p:pic>
      <p:pic>
        <p:nvPicPr>
          <p:cNvPr id="9" name="Picture 8">
            <a:extLst>
              <a:ext uri="{FF2B5EF4-FFF2-40B4-BE49-F238E27FC236}">
                <a16:creationId xmlns:a16="http://schemas.microsoft.com/office/drawing/2014/main" id="{55EDD65E-51AE-87DC-533C-9A45F1558AC8}"/>
              </a:ext>
            </a:extLst>
          </p:cNvPr>
          <p:cNvPicPr>
            <a:picLocks noChangeAspect="1"/>
          </p:cNvPicPr>
          <p:nvPr/>
        </p:nvPicPr>
        <p:blipFill>
          <a:blip r:embed="rId4"/>
          <a:stretch>
            <a:fillRect/>
          </a:stretch>
        </p:blipFill>
        <p:spPr>
          <a:xfrm>
            <a:off x="5606316" y="2289478"/>
            <a:ext cx="6610609" cy="3635834"/>
          </a:xfrm>
          <a:prstGeom prst="rect">
            <a:avLst/>
          </a:prstGeom>
        </p:spPr>
      </p:pic>
      <p:sp>
        <p:nvSpPr>
          <p:cNvPr id="4" name="TextBox 3">
            <a:extLst>
              <a:ext uri="{FF2B5EF4-FFF2-40B4-BE49-F238E27FC236}">
                <a16:creationId xmlns:a16="http://schemas.microsoft.com/office/drawing/2014/main" id="{64F8CADC-980B-4E6B-87EA-02FB957B53FB}"/>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906CFD64-B96B-FF5E-DE4E-14C61F622DEE}"/>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C4640060-540D-4401-AC84-27EFC132E458}"/>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308688732"/>
      </p:ext>
    </p:extLst>
  </p:cSld>
  <p:clrMapOvr>
    <a:masterClrMapping/>
  </p:clrMapOvr>
  <p:transition spd="med">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A9272-30FE-7B4E-1B41-072A9BEC52FB}"/>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D7E6B0-5358-C7F2-5249-519CE8D935BE}"/>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Dart</a:t>
            </a:r>
          </a:p>
        </p:txBody>
      </p:sp>
      <p:sp>
        <p:nvSpPr>
          <p:cNvPr id="5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A36D81-DE4D-F637-42C3-0775E8F7098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a:t>client-optimized programming language developed by Google</a:t>
            </a:r>
          </a:p>
          <a:p>
            <a:pPr marL="285750" indent="-228600">
              <a:lnSpc>
                <a:spcPct val="90000"/>
              </a:lnSpc>
              <a:spcAft>
                <a:spcPts val="600"/>
              </a:spcAft>
              <a:buFont typeface="Arial" panose="020B0604020202020204" pitchFamily="34" charset="0"/>
              <a:buChar char="•"/>
            </a:pPr>
            <a:r>
              <a:rPr lang="en-US" sz="2200"/>
              <a:t>released in 2011</a:t>
            </a:r>
          </a:p>
          <a:p>
            <a:pPr marL="285750" indent="-228600">
              <a:lnSpc>
                <a:spcPct val="90000"/>
              </a:lnSpc>
              <a:spcAft>
                <a:spcPts val="600"/>
              </a:spcAft>
              <a:buFont typeface="Arial" panose="020B0604020202020204" pitchFamily="34" charset="0"/>
              <a:buChar char="•"/>
            </a:pPr>
            <a:r>
              <a:rPr lang="en-US" sz="2200"/>
              <a:t>Strong typed</a:t>
            </a:r>
          </a:p>
          <a:p>
            <a:pPr marL="285750" indent="-228600">
              <a:lnSpc>
                <a:spcPct val="90000"/>
              </a:lnSpc>
              <a:spcAft>
                <a:spcPts val="600"/>
              </a:spcAft>
              <a:buFont typeface="Arial" panose="020B0604020202020204" pitchFamily="34" charset="0"/>
              <a:buChar char="•"/>
            </a:pPr>
            <a:r>
              <a:rPr lang="en-US" sz="2200"/>
              <a:t>Null safe</a:t>
            </a:r>
          </a:p>
          <a:p>
            <a:pPr marL="285750" indent="-228600">
              <a:lnSpc>
                <a:spcPct val="90000"/>
              </a:lnSpc>
              <a:spcAft>
                <a:spcPts val="600"/>
              </a:spcAft>
              <a:buFont typeface="Arial" panose="020B0604020202020204" pitchFamily="34" charset="0"/>
              <a:buChar char="•"/>
            </a:pPr>
            <a:r>
              <a:rPr lang="en-US" sz="2200"/>
              <a:t>Object Oriented</a:t>
            </a:r>
          </a:p>
          <a:p>
            <a:pPr marL="285750" indent="-228600">
              <a:lnSpc>
                <a:spcPct val="90000"/>
              </a:lnSpc>
              <a:spcAft>
                <a:spcPts val="600"/>
              </a:spcAft>
              <a:buFont typeface="Arial" panose="020B0604020202020204" pitchFamily="34" charset="0"/>
              <a:buChar char="•"/>
            </a:pPr>
            <a:r>
              <a:rPr lang="en-US" sz="2200"/>
              <a:t>Built in for Async programming</a:t>
            </a:r>
          </a:p>
          <a:p>
            <a:pPr marL="285750" indent="-228600">
              <a:lnSpc>
                <a:spcPct val="90000"/>
              </a:lnSpc>
              <a:spcAft>
                <a:spcPts val="600"/>
              </a:spcAft>
              <a:buFont typeface="Arial" panose="020B0604020202020204" pitchFamily="34" charset="0"/>
              <a:buChar char="•"/>
            </a:pPr>
            <a:r>
              <a:rPr lang="en-US" sz="2200"/>
              <a:t>Garbage collected</a:t>
            </a:r>
          </a:p>
          <a:p>
            <a:pPr marL="285750" indent="-228600">
              <a:lnSpc>
                <a:spcPct val="90000"/>
              </a:lnSpc>
              <a:spcAft>
                <a:spcPts val="600"/>
              </a:spcAft>
              <a:buFont typeface="Arial" panose="020B0604020202020204" pitchFamily="34" charset="0"/>
              <a:buChar char="•"/>
            </a:pPr>
            <a:r>
              <a:rPr lang="en-US" sz="2200"/>
              <a:t>Can hot reload</a:t>
            </a:r>
          </a:p>
        </p:txBody>
      </p:sp>
      <p:sp>
        <p:nvSpPr>
          <p:cNvPr id="4" name="TextBox 3">
            <a:extLst>
              <a:ext uri="{FF2B5EF4-FFF2-40B4-BE49-F238E27FC236}">
                <a16:creationId xmlns:a16="http://schemas.microsoft.com/office/drawing/2014/main" id="{11F28D77-1EF8-AA66-52E6-7BF763B2A74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A2FDFEA8-573E-818F-1D06-979E584E07E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C4424E4-4198-076A-5017-FE6254EFA86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71985933"/>
      </p:ext>
    </p:extLst>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40E8-677F-5937-7667-F6EFAF21C5A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443842D-921A-21B6-05B4-1A47C43D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2EB149-EDC6-213E-2C7D-9A76EC2DE483}"/>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Dart Garbage Collector</a:t>
            </a:r>
          </a:p>
        </p:txBody>
      </p:sp>
      <p:sp>
        <p:nvSpPr>
          <p:cNvPr id="52" name="sketch line">
            <a:extLst>
              <a:ext uri="{FF2B5EF4-FFF2-40B4-BE49-F238E27FC236}">
                <a16:creationId xmlns:a16="http://schemas.microsoft.com/office/drawing/2014/main" id="{7BD22261-4A97-1C7B-681A-A09D6A7C9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38531D-B908-0EAD-873D-5CC70BE27876}"/>
              </a:ext>
            </a:extLst>
          </p:cNvPr>
          <p:cNvSpPr txBox="1"/>
          <p:nvPr/>
        </p:nvSpPr>
        <p:spPr>
          <a:xfrm>
            <a:off x="5126418" y="552090"/>
            <a:ext cx="6224335" cy="5842771"/>
          </a:xfrm>
          <a:prstGeom prst="rect">
            <a:avLst/>
          </a:prstGeom>
        </p:spPr>
        <p:txBody>
          <a:bodyPr vert="horz" lIns="91440" tIns="45720" rIns="91440" bIns="45720" rtlCol="0" anchor="ctr">
            <a:normAutofit fontScale="92500" lnSpcReduction="10000"/>
          </a:bodyPr>
          <a:lstStyle/>
          <a:p>
            <a:pPr marL="400050" indent="-342900">
              <a:lnSpc>
                <a:spcPct val="90000"/>
              </a:lnSpc>
              <a:spcAft>
                <a:spcPts val="600"/>
              </a:spcAft>
              <a:buFont typeface="Wingdings" pitchFamily="2" charset="2"/>
              <a:buChar char="Ø"/>
            </a:pPr>
            <a:r>
              <a:rPr lang="en-US" sz="2400" dirty="0"/>
              <a:t>Two generation approach (Young generation and Old generation)</a:t>
            </a:r>
          </a:p>
          <a:p>
            <a:pPr marL="400050" indent="-342900">
              <a:lnSpc>
                <a:spcPct val="90000"/>
              </a:lnSpc>
              <a:spcAft>
                <a:spcPts val="600"/>
              </a:spcAft>
              <a:buFont typeface="Wingdings" pitchFamily="2" charset="2"/>
              <a:buChar char="Ø"/>
            </a:pPr>
            <a:r>
              <a:rPr lang="en-US" sz="2400" dirty="0"/>
              <a:t>Objects that survive multiple young generation collections are </a:t>
            </a:r>
            <a:r>
              <a:rPr lang="en-US" sz="2400" b="1" dirty="0"/>
              <a:t>promoted</a:t>
            </a:r>
            <a:r>
              <a:rPr lang="en-US" sz="2400" dirty="0"/>
              <a:t> to the old generation.</a:t>
            </a:r>
          </a:p>
          <a:p>
            <a:pPr marL="342900" indent="-342900">
              <a:buFont typeface="Wingdings" pitchFamily="2" charset="2"/>
              <a:buChar char="Ø"/>
            </a:pPr>
            <a:r>
              <a:rPr lang="en-US" sz="2400" dirty="0"/>
              <a:t>The Dart VM implements </a:t>
            </a:r>
            <a:r>
              <a:rPr lang="en-US" sz="2400" b="1" dirty="0"/>
              <a:t>concurrent marking</a:t>
            </a:r>
            <a:r>
              <a:rPr lang="en-US" sz="2400" dirty="0"/>
              <a:t> for old generation collections. The marking phase runs concurrently with the application (mutator), reducing pause times. The collector uses </a:t>
            </a:r>
            <a:r>
              <a:rPr lang="en-US" sz="2400" b="1" dirty="0"/>
              <a:t>write barriers</a:t>
            </a:r>
            <a:r>
              <a:rPr lang="en-US" sz="2400" dirty="0"/>
              <a:t> to track modifications made by the application during concurrent marking, ensuring collection correctness.</a:t>
            </a:r>
          </a:p>
          <a:p>
            <a:pPr marL="342900" indent="-342900">
              <a:buFont typeface="Wingdings" pitchFamily="2" charset="2"/>
              <a:buChar char="Ø"/>
            </a:pPr>
            <a:r>
              <a:rPr lang="en-US" sz="2400" b="1" dirty="0"/>
              <a:t>Incremental Sweeping</a:t>
            </a:r>
            <a:r>
              <a:rPr lang="en-US" sz="2400" dirty="0"/>
              <a:t> The sweep phase can be performed incrementally, spreading the work across multiple small time slices rather than completing it all at once. This further reduces pause times by avoiding long stop-the-world phases.</a:t>
            </a:r>
          </a:p>
          <a:p>
            <a:pPr marL="400050" indent="-342900">
              <a:lnSpc>
                <a:spcPct val="90000"/>
              </a:lnSpc>
              <a:spcAft>
                <a:spcPts val="600"/>
              </a:spcAft>
              <a:buFont typeface="Wingdings" pitchFamily="2" charset="2"/>
              <a:buChar char="Ø"/>
            </a:pPr>
            <a:endParaRPr lang="en-US" sz="2200" dirty="0"/>
          </a:p>
        </p:txBody>
      </p:sp>
      <p:sp>
        <p:nvSpPr>
          <p:cNvPr id="4" name="TextBox 3">
            <a:extLst>
              <a:ext uri="{FF2B5EF4-FFF2-40B4-BE49-F238E27FC236}">
                <a16:creationId xmlns:a16="http://schemas.microsoft.com/office/drawing/2014/main" id="{2D2C709B-C87C-336A-76C9-AA28113EF437}"/>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BE62DD28-190A-9940-D7E6-9565D39A001F}"/>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ED672546-98FF-106E-A74C-01BE7A95FB3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27229239"/>
      </p:ext>
    </p:extLst>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47B08-17C3-DEF2-3361-48C841673693}"/>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diagram of a schematic diagram&#10;&#10;AI-generated content may be incorrect.">
            <a:extLst>
              <a:ext uri="{FF2B5EF4-FFF2-40B4-BE49-F238E27FC236}">
                <a16:creationId xmlns:a16="http://schemas.microsoft.com/office/drawing/2014/main" id="{FF86C814-76BE-C411-B7D6-8B5B8E040EF0}"/>
              </a:ext>
            </a:extLst>
          </p:cNvPr>
          <p:cNvPicPr>
            <a:picLocks noChangeAspect="1"/>
          </p:cNvPicPr>
          <p:nvPr/>
        </p:nvPicPr>
        <p:blipFill>
          <a:blip r:embed="rId3"/>
          <a:srcRect l="162"/>
          <a:stretch>
            <a:fillRect/>
          </a:stretch>
        </p:blipFill>
        <p:spPr>
          <a:xfrm>
            <a:off x="1033153" y="2317"/>
            <a:ext cx="10260281" cy="6859821"/>
          </a:xfrm>
          <a:prstGeom prst="rect">
            <a:avLst/>
          </a:prstGeom>
        </p:spPr>
      </p:pic>
      <p:sp>
        <p:nvSpPr>
          <p:cNvPr id="4" name="TextBox 3">
            <a:extLst>
              <a:ext uri="{FF2B5EF4-FFF2-40B4-BE49-F238E27FC236}">
                <a16:creationId xmlns:a16="http://schemas.microsoft.com/office/drawing/2014/main" id="{0AEE50AC-A429-5575-C48A-2EAD7EC78584}"/>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F1E778A-A0A2-A536-3AAB-31F36D05AF76}"/>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F02CA006-9FA7-523A-FC7D-E32EDFD62F8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096844825"/>
      </p:ext>
    </p:extLst>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F7D4E-61BB-5A3E-6244-764467596406}"/>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generation object&#10;&#10;AI-generated content may be incorrect.">
            <a:extLst>
              <a:ext uri="{FF2B5EF4-FFF2-40B4-BE49-F238E27FC236}">
                <a16:creationId xmlns:a16="http://schemas.microsoft.com/office/drawing/2014/main" id="{80C6AF4E-18AD-CE66-6275-75A3DF66B395}"/>
              </a:ext>
            </a:extLst>
          </p:cNvPr>
          <p:cNvPicPr>
            <a:picLocks noChangeAspect="1"/>
          </p:cNvPicPr>
          <p:nvPr/>
        </p:nvPicPr>
        <p:blipFill>
          <a:blip r:embed="rId3"/>
          <a:stretch>
            <a:fillRect/>
          </a:stretch>
        </p:blipFill>
        <p:spPr>
          <a:xfrm>
            <a:off x="669235" y="1355754"/>
            <a:ext cx="6221895" cy="4153113"/>
          </a:xfrm>
          <a:prstGeom prst="rect">
            <a:avLst/>
          </a:prstGeom>
        </p:spPr>
      </p:pic>
      <p:cxnSp>
        <p:nvCxnSpPr>
          <p:cNvPr id="59" name="Straight Connector 5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8506DE-F70A-E917-BCAA-0B404E356678}"/>
              </a:ext>
            </a:extLst>
          </p:cNvPr>
          <p:cNvSpPr txBox="1"/>
          <p:nvPr/>
        </p:nvSpPr>
        <p:spPr>
          <a:xfrm>
            <a:off x="7804394" y="1104413"/>
            <a:ext cx="4213154" cy="552200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In a generational garbage collector, the young generation is collected independently and much more frequently than the old generation. However, this creates a fundamental problem: </a:t>
            </a:r>
            <a:r>
              <a:rPr lang="en-US" sz="2000" b="1" dirty="0"/>
              <a:t>what if an old generation object holds the only reference to a young generation object?</a:t>
            </a: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r>
              <a:rPr lang="en-US" sz="2000" dirty="0"/>
              <a:t>A </a:t>
            </a:r>
            <a:r>
              <a:rPr lang="en-US" sz="2000" b="1" dirty="0"/>
              <a:t>remembered set</a:t>
            </a:r>
            <a:r>
              <a:rPr lang="en-US" sz="2000" dirty="0"/>
              <a:t> is a data structure that tracks references from the old generation to the young generation. Think of it as a "reminder list" that tells the young generation collector: "Don't forget to check these old objects when determining what's reachable in the young generation."</a:t>
            </a:r>
          </a:p>
        </p:txBody>
      </p:sp>
      <p:sp>
        <p:nvSpPr>
          <p:cNvPr id="5" name="TextBox 4">
            <a:extLst>
              <a:ext uri="{FF2B5EF4-FFF2-40B4-BE49-F238E27FC236}">
                <a16:creationId xmlns:a16="http://schemas.microsoft.com/office/drawing/2014/main" id="{5FCFA027-2DB0-7FE7-F681-160024B4DDD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E1D1DEA-AE1A-722A-EE54-75342BF42CDA}"/>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B9E310-51FB-FFC6-A0DE-1E02F622161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8882DE9-B4BF-6694-7611-A94EC9E3EC54}"/>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33817099"/>
      </p:ext>
    </p:extLst>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B6224-B9B3-350E-9DC8-4764E037CE8D}"/>
            </a:ext>
          </a:extLst>
        </p:cNvPr>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hild pointing at a clipboard&#10;&#10;AI-generated content may be incorrect.">
            <a:extLst>
              <a:ext uri="{FF2B5EF4-FFF2-40B4-BE49-F238E27FC236}">
                <a16:creationId xmlns:a16="http://schemas.microsoft.com/office/drawing/2014/main" id="{7EC7560C-6A1B-F5CE-9D4C-B1CC140E9ADC}"/>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71" name="Rectangle 7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83B52E-6C39-5FA4-27C0-A1BCDB55608A}"/>
              </a:ext>
            </a:extLst>
          </p:cNvPr>
          <p:cNvSpPr txBox="1"/>
          <p:nvPr/>
        </p:nvSpPr>
        <p:spPr>
          <a:xfrm>
            <a:off x="7531610" y="463138"/>
            <a:ext cx="4452257" cy="612766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The remembered set typically contains:</a:t>
            </a:r>
          </a:p>
          <a:p>
            <a:pPr marL="285750" indent="-228600">
              <a:lnSpc>
                <a:spcPct val="90000"/>
              </a:lnSpc>
              <a:spcAft>
                <a:spcPts val="600"/>
              </a:spcAft>
              <a:buFont typeface="Arial" panose="020B0604020202020204" pitchFamily="34" charset="0"/>
              <a:buChar char="•"/>
            </a:pPr>
            <a:r>
              <a:rPr lang="en-US" sz="2400" dirty="0"/>
              <a:t>Pointers to old generation objects that reference young generation objects</a:t>
            </a:r>
          </a:p>
          <a:p>
            <a:pPr marL="285750" indent="-228600">
              <a:lnSpc>
                <a:spcPct val="90000"/>
              </a:lnSpc>
              <a:spcAft>
                <a:spcPts val="600"/>
              </a:spcAft>
              <a:buFont typeface="Arial" panose="020B0604020202020204" pitchFamily="34" charset="0"/>
              <a:buChar char="•"/>
            </a:pPr>
            <a:r>
              <a:rPr lang="en-US" sz="2400" dirty="0"/>
              <a:t>The specific memory locations (slots) within old objects that contain young generation references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When performing a young generation collection, the garbage collector treats the remembered set as additional "roots" for reachability analysis. It scans all objects referenced in the remembered set to find young generation objects that should be preserved.</a:t>
            </a:r>
          </a:p>
        </p:txBody>
      </p:sp>
      <p:sp>
        <p:nvSpPr>
          <p:cNvPr id="5" name="TextBox 4">
            <a:extLst>
              <a:ext uri="{FF2B5EF4-FFF2-40B4-BE49-F238E27FC236}">
                <a16:creationId xmlns:a16="http://schemas.microsoft.com/office/drawing/2014/main" id="{BEFF64AF-6D95-227F-43A2-21E398779F70}"/>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660A6479-411B-1D6A-AA62-D22AFB4BA2B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564A567C-0BBD-E0D9-E4F5-A62704AB0DF7}"/>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D3D7459F-B818-A808-DBA9-20F5462C4951}"/>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46441647"/>
      </p:ext>
    </p:extLst>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FDAFF-94C0-2ECA-B1A7-8C0049F1DEAF}"/>
            </a:ext>
          </a:extLst>
        </p:cNvPr>
        <p:cNvGrpSpPr/>
        <p:nvPr/>
      </p:nvGrpSpPr>
      <p:grpSpPr>
        <a:xfrm>
          <a:off x="0" y="0"/>
          <a:ext cx="0" cy="0"/>
          <a:chOff x="0" y="0"/>
          <a:chExt cx="0" cy="0"/>
        </a:xfrm>
      </p:grpSpPr>
      <p:pic>
        <p:nvPicPr>
          <p:cNvPr id="7" name="Picture 6" descr="A cartoon of a child holding a sign&#10;&#10;AI-generated content may be incorrect.">
            <a:extLst>
              <a:ext uri="{FF2B5EF4-FFF2-40B4-BE49-F238E27FC236}">
                <a16:creationId xmlns:a16="http://schemas.microsoft.com/office/drawing/2014/main" id="{3E09C1E2-2A9B-6890-7B6A-83AC4CA4FD4C}"/>
              </a:ext>
            </a:extLst>
          </p:cNvPr>
          <p:cNvPicPr>
            <a:picLocks noChangeAspect="1"/>
          </p:cNvPicPr>
          <p:nvPr/>
        </p:nvPicPr>
        <p:blipFill>
          <a:blip r:embed="rId3"/>
          <a:srcRect l="15324" r="10969" b="-1"/>
          <a:stretch>
            <a:fillRect/>
          </a:stretch>
        </p:blipFill>
        <p:spPr>
          <a:xfrm>
            <a:off x="-9886" y="10"/>
            <a:ext cx="7572605" cy="6857990"/>
          </a:xfrm>
          <a:prstGeom prst="rect">
            <a:avLst/>
          </a:prstGeom>
        </p:spPr>
      </p:pic>
      <p:cxnSp>
        <p:nvCxnSpPr>
          <p:cNvPr id="57" name="Straight Connector 5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CAC27D-1EB7-6A29-797C-91BB33C08BEE}"/>
              </a:ext>
            </a:extLst>
          </p:cNvPr>
          <p:cNvSpPr txBox="1"/>
          <p:nvPr/>
        </p:nvSpPr>
        <p:spPr>
          <a:xfrm>
            <a:off x="7562719" y="978195"/>
            <a:ext cx="4473546" cy="5557504"/>
          </a:xfrm>
          <a:prstGeom prst="rect">
            <a:avLst/>
          </a:prstGeom>
        </p:spPr>
        <p:txBody>
          <a:bodyPr vert="horz" lIns="91440" tIns="45720" rIns="91440" bIns="45720" rtlCol="0">
            <a:noAutofit/>
          </a:bodyPr>
          <a:lstStyle/>
          <a:p>
            <a:pPr>
              <a:lnSpc>
                <a:spcPct val="90000"/>
              </a:lnSpc>
              <a:spcAft>
                <a:spcPts val="600"/>
              </a:spcAft>
            </a:pPr>
            <a:r>
              <a:rPr lang="en-US" sz="2000" dirty="0"/>
              <a:t>A write barrier is a small piece of code that executes whenever the application modifies an object reference. It acts as a "hook" that allows the garbage collector to monitor and respond to changes in the object graph.</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When the application executes code like </a:t>
            </a:r>
            <a:r>
              <a:rPr lang="en-US" sz="2000" dirty="0" err="1"/>
              <a:t>oldObject.field</a:t>
            </a:r>
            <a:r>
              <a:rPr lang="en-US" sz="2000" dirty="0"/>
              <a:t> = </a:t>
            </a:r>
            <a:r>
              <a:rPr lang="en-US" sz="2000" dirty="0" err="1"/>
              <a:t>youngObject</a:t>
            </a:r>
            <a:r>
              <a:rPr lang="en-US" sz="2000" dirty="0"/>
              <a:t>, the write barrier triggers and performs these steps:</a:t>
            </a:r>
          </a:p>
          <a:p>
            <a:pPr marL="342900" indent="-342900">
              <a:lnSpc>
                <a:spcPct val="90000"/>
              </a:lnSpc>
              <a:spcAft>
                <a:spcPts val="600"/>
              </a:spcAft>
              <a:buFont typeface="+mj-lt"/>
              <a:buAutoNum type="arabicPeriod"/>
            </a:pPr>
            <a:r>
              <a:rPr lang="en-US" sz="2000" dirty="0"/>
              <a:t>Is the target object (</a:t>
            </a:r>
            <a:r>
              <a:rPr lang="en-US" sz="2000" dirty="0" err="1"/>
              <a:t>oldObject</a:t>
            </a:r>
            <a:r>
              <a:rPr lang="en-US" sz="2000" dirty="0"/>
              <a:t>) in the old generation?</a:t>
            </a:r>
          </a:p>
          <a:p>
            <a:pPr marL="342900" indent="-342900">
              <a:lnSpc>
                <a:spcPct val="90000"/>
              </a:lnSpc>
              <a:spcAft>
                <a:spcPts val="600"/>
              </a:spcAft>
              <a:buFont typeface="+mj-lt"/>
              <a:buAutoNum type="arabicPeriod"/>
            </a:pPr>
            <a:r>
              <a:rPr lang="en-US" sz="2000" dirty="0"/>
              <a:t>Is the new reference (</a:t>
            </a:r>
            <a:r>
              <a:rPr lang="en-US" sz="2000" dirty="0" err="1"/>
              <a:t>youngObject</a:t>
            </a:r>
            <a:r>
              <a:rPr lang="en-US" sz="2000" dirty="0"/>
              <a:t>) in the young generation?</a:t>
            </a:r>
          </a:p>
          <a:p>
            <a:pPr>
              <a:lnSpc>
                <a:spcPct val="90000"/>
              </a:lnSpc>
              <a:spcAft>
                <a:spcPts val="600"/>
              </a:spcAft>
            </a:pPr>
            <a:r>
              <a:rPr lang="en-US" sz="2000" dirty="0"/>
              <a:t>=&gt; If both conditions are true, add information about this reference to the remembered set</a:t>
            </a:r>
          </a:p>
          <a:p>
            <a:pPr indent="-228600">
              <a:lnSpc>
                <a:spcPct val="90000"/>
              </a:lnSpc>
              <a:spcAft>
                <a:spcPts val="600"/>
              </a:spcAft>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71421712-54E3-B17D-95F0-047792307497}"/>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88B421E9-5B85-42C8-D0F1-F55C6AB01FC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4642B4E6-DF67-B1C6-B1D0-13245375685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DF815-B400-9FA1-CCD6-D6AEA8396040}"/>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20458964"/>
      </p:ext>
    </p:extLst>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BFE43-5F00-8AEE-6459-7D137A405F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498A9-8F70-1C5D-2064-12DBFD49BEE8}"/>
              </a:ext>
            </a:extLst>
          </p:cNvPr>
          <p:cNvSpPr txBox="1"/>
          <p:nvPr/>
        </p:nvSpPr>
        <p:spPr>
          <a:xfrm>
            <a:off x="453645" y="430613"/>
            <a:ext cx="3455821" cy="670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VM</a:t>
            </a:r>
          </a:p>
        </p:txBody>
      </p:sp>
      <p:sp>
        <p:nvSpPr>
          <p:cNvPr id="5" name="TextBox 4">
            <a:extLst>
              <a:ext uri="{FF2B5EF4-FFF2-40B4-BE49-F238E27FC236}">
                <a16:creationId xmlns:a16="http://schemas.microsoft.com/office/drawing/2014/main" id="{5FF0B5B1-5D4E-AF38-967A-B217C40A3744}"/>
              </a:ext>
            </a:extLst>
          </p:cNvPr>
          <p:cNvSpPr txBox="1"/>
          <p:nvPr/>
        </p:nvSpPr>
        <p:spPr>
          <a:xfrm>
            <a:off x="213757" y="1411804"/>
            <a:ext cx="5221224" cy="4569504"/>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400" dirty="0"/>
              <a:t>During development operates in JIT mode (Dart source code is initially parsed and executed through an interpreter)</a:t>
            </a:r>
          </a:p>
          <a:p>
            <a:pPr marL="285750" indent="-228600">
              <a:lnSpc>
                <a:spcPct val="90000"/>
              </a:lnSpc>
              <a:spcAft>
                <a:spcPts val="600"/>
              </a:spcAft>
              <a:buFont typeface="Arial" panose="020B0604020202020204" pitchFamily="34" charset="0"/>
              <a:buChar char="•"/>
            </a:pPr>
            <a:r>
              <a:rPr lang="en-US" sz="2400" dirty="0"/>
              <a:t>In production runs in AOT mode (compiled ahead-of-time to native machine code, eliminating the VM overhead entirely. AOT compilation produces standalone executables or libraries that start faster and consume less memory than JIT-compiled applications)</a:t>
            </a:r>
          </a:p>
        </p:txBody>
      </p:sp>
      <p:pic>
        <p:nvPicPr>
          <p:cNvPr id="9" name="Picture 8" descr="Cartoon characters of two people&#10;&#10;AI-generated content may be incorrect.">
            <a:extLst>
              <a:ext uri="{FF2B5EF4-FFF2-40B4-BE49-F238E27FC236}">
                <a16:creationId xmlns:a16="http://schemas.microsoft.com/office/drawing/2014/main" id="{A9D8A91B-6469-89A3-9D40-951C38DFB2B7}"/>
              </a:ext>
            </a:extLst>
          </p:cNvPr>
          <p:cNvPicPr>
            <a:picLocks noChangeAspect="1"/>
          </p:cNvPicPr>
          <p:nvPr/>
        </p:nvPicPr>
        <p:blipFill>
          <a:blip r:embed="rId3"/>
          <a:stretch>
            <a:fillRect/>
          </a:stretch>
        </p:blipFill>
        <p:spPr>
          <a:xfrm>
            <a:off x="5434981" y="1564112"/>
            <a:ext cx="6389346" cy="4264888"/>
          </a:xfrm>
          <a:prstGeom prst="rect">
            <a:avLst/>
          </a:prstGeom>
        </p:spPr>
      </p:pic>
      <p:grpSp>
        <p:nvGrpSpPr>
          <p:cNvPr id="62" name="Group 6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3" name="Rectangle 6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4B666F1-07FA-CED2-015E-616AF91559A8}"/>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1CB19754-8431-CAC1-43BC-AEB8202D69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61ED92C6-35AE-CB22-530F-3EFA40E96202}"/>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21756261"/>
      </p:ext>
    </p:extLst>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77F308-F318-3161-433D-C0BB47ED22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6D6AD1C-E76C-A294-B3F7-E74C8B93F589}"/>
              </a:ext>
            </a:extLst>
          </p:cNvPr>
          <p:cNvSpPr txBox="1"/>
          <p:nvPr/>
        </p:nvSpPr>
        <p:spPr>
          <a:xfrm>
            <a:off x="8153400" y="1128094"/>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kern="1200" dirty="0">
                <a:solidFill>
                  <a:schemeClr val="tx1"/>
                </a:solidFill>
                <a:latin typeface="+mj-lt"/>
                <a:ea typeface="+mj-ea"/>
                <a:cs typeface="+mj-cs"/>
              </a:rPr>
              <a:t>Dart concurrency</a:t>
            </a:r>
          </a:p>
        </p:txBody>
      </p:sp>
      <p:sp>
        <p:nvSpPr>
          <p:cNvPr id="67" name="Rectangle 6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clock and a clock with a face and a square and a blue square with a smile and a face and a square with a smile and a square with a smile and a face&#10;&#10;AI-generated content may be incorrect.">
            <a:extLst>
              <a:ext uri="{FF2B5EF4-FFF2-40B4-BE49-F238E27FC236}">
                <a16:creationId xmlns:a16="http://schemas.microsoft.com/office/drawing/2014/main" id="{4AD20B1E-0291-82EC-9264-23046FBF7369}"/>
              </a:ext>
            </a:extLst>
          </p:cNvPr>
          <p:cNvPicPr>
            <a:picLocks noChangeAspect="1"/>
          </p:cNvPicPr>
          <p:nvPr/>
        </p:nvPicPr>
        <p:blipFill>
          <a:blip r:embed="rId3"/>
          <a:stretch>
            <a:fillRect/>
          </a:stretch>
        </p:blipFill>
        <p:spPr>
          <a:xfrm>
            <a:off x="669235" y="1970166"/>
            <a:ext cx="6221895" cy="2924289"/>
          </a:xfrm>
          <a:prstGeom prst="rect">
            <a:avLst/>
          </a:prstGeom>
        </p:spPr>
      </p:pic>
      <p:cxnSp>
        <p:nvCxnSpPr>
          <p:cNvPr id="66" name="Straight Connector 6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17BA60-B18D-8A4C-5C40-5B04FC36E5F1}"/>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Isolates (independent workers that communicate through message passing, each Isolate has its own memory heap and event loop)</a:t>
            </a:r>
          </a:p>
          <a:p>
            <a:pPr marL="285750" indent="-228600">
              <a:lnSpc>
                <a:spcPct val="90000"/>
              </a:lnSpc>
              <a:spcAft>
                <a:spcPts val="600"/>
              </a:spcAft>
              <a:buFont typeface="Arial" panose="020B0604020202020204" pitchFamily="34" charset="0"/>
              <a:buChar char="•"/>
            </a:pPr>
            <a:r>
              <a:rPr lang="en-US" sz="2400" dirty="0"/>
              <a:t>Async</a:t>
            </a:r>
          </a:p>
        </p:txBody>
      </p:sp>
      <p:sp>
        <p:nvSpPr>
          <p:cNvPr id="4" name="TextBox 3">
            <a:extLst>
              <a:ext uri="{FF2B5EF4-FFF2-40B4-BE49-F238E27FC236}">
                <a16:creationId xmlns:a16="http://schemas.microsoft.com/office/drawing/2014/main" id="{1A386B81-1505-B8AF-48CE-8A5C11EF8BB2}"/>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F4E83E2C-8101-2555-E1C0-75B78E84766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B29595B8-F3B3-DF30-6979-BF0D6C5B012B}"/>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33103840"/>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in front of a computer&#10;&#10;AI-generated content may be incorrect.">
            <a:extLst>
              <a:ext uri="{FF2B5EF4-FFF2-40B4-BE49-F238E27FC236}">
                <a16:creationId xmlns:a16="http://schemas.microsoft.com/office/drawing/2014/main" id="{04D41314-BF7E-CD30-DB2D-312D46710968}"/>
              </a:ext>
            </a:extLst>
          </p:cNvPr>
          <p:cNvPicPr>
            <a:picLocks noChangeAspect="1"/>
          </p:cNvPicPr>
          <p:nvPr/>
        </p:nvPicPr>
        <p:blipFill>
          <a:blip r:embed="rId3"/>
          <a:srcRect l="5884" r="-1" b="-1"/>
          <a:stretch>
            <a:fillRect/>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C7E492-7090-5567-79EC-41800218F367}"/>
              </a:ext>
            </a:extLst>
          </p:cNvPr>
          <p:cNvSpPr txBox="1"/>
          <p:nvPr/>
        </p:nvSpPr>
        <p:spPr>
          <a:xfrm>
            <a:off x="6889899" y="1272617"/>
            <a:ext cx="4795284" cy="4312766"/>
          </a:xfrm>
          <a:prstGeom prst="rect">
            <a:avLst/>
          </a:prstGeom>
        </p:spPr>
        <p:txBody>
          <a:bodyPr vert="horz" lIns="91440" tIns="45720" rIns="91440" bIns="45720" rtlCol="0">
            <a:noAutofit/>
          </a:bodyPr>
          <a:lstStyle/>
          <a:p>
            <a:pPr marL="571500" indent="-342900">
              <a:lnSpc>
                <a:spcPct val="90000"/>
              </a:lnSpc>
              <a:spcAft>
                <a:spcPts val="600"/>
              </a:spcAft>
              <a:buFont typeface="Wingdings" pitchFamily="2" charset="2"/>
              <a:buChar char="Ø"/>
            </a:pPr>
            <a:r>
              <a:rPr lang="en-US" sz="2400" dirty="0"/>
              <a:t>A compiled language is a programming language that must be translated into machine code before it can run.</a:t>
            </a:r>
          </a:p>
          <a:p>
            <a:pPr marL="571500" indent="-342900">
              <a:lnSpc>
                <a:spcPct val="90000"/>
              </a:lnSpc>
              <a:spcAft>
                <a:spcPts val="600"/>
              </a:spcAft>
              <a:buFont typeface="Wingdings" pitchFamily="2" charset="2"/>
              <a:buChar char="Ø"/>
            </a:pPr>
            <a:endParaRPr lang="en-US" sz="2400" dirty="0"/>
          </a:p>
          <a:p>
            <a:pPr marL="571500" indent="-342900">
              <a:lnSpc>
                <a:spcPct val="90000"/>
              </a:lnSpc>
              <a:spcAft>
                <a:spcPts val="600"/>
              </a:spcAft>
              <a:buFont typeface="Wingdings" pitchFamily="2" charset="2"/>
              <a:buChar char="Ø"/>
            </a:pPr>
            <a:r>
              <a:rPr lang="en-US" sz="2400" dirty="0"/>
              <a:t>Uses a compiler to convert the code into an executable file that the computer can directly run. This translation step happens once, before you run the program.</a:t>
            </a:r>
          </a:p>
        </p:txBody>
      </p:sp>
      <p:sp>
        <p:nvSpPr>
          <p:cNvPr id="2" name="Content Placeholder 2">
            <a:extLst>
              <a:ext uri="{FF2B5EF4-FFF2-40B4-BE49-F238E27FC236}">
                <a16:creationId xmlns:a16="http://schemas.microsoft.com/office/drawing/2014/main" id="{FE76AA0A-94E5-5C65-717B-681627F27362}"/>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cover/>
      </p:transition>
    </mc:Choice>
    <mc:Fallback xmlns="" xmlns:m="http://schemas.openxmlformats.org/officeDocument/2006/math" xmlns:a14="http://schemas.microsoft.com/office/drawing/2010/main">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7A467-DC2F-A749-7431-7AD5136A911A}"/>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40C117-E3B9-5A02-68D6-2AD320554711}"/>
              </a:ext>
            </a:extLst>
          </p:cNvPr>
          <p:cNvSpPr txBox="1"/>
          <p:nvPr/>
        </p:nvSpPr>
        <p:spPr>
          <a:xfrm>
            <a:off x="838199" y="1174819"/>
            <a:ext cx="6143625" cy="28583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dirty="0">
                <a:solidFill>
                  <a:schemeClr val="bg1"/>
                </a:solidFill>
                <a:latin typeface="+mj-lt"/>
                <a:ea typeface="+mj-ea"/>
                <a:cs typeface="+mj-cs"/>
              </a:rPr>
              <a:t>Flutter</a:t>
            </a:r>
          </a:p>
        </p:txBody>
      </p:sp>
      <p:pic>
        <p:nvPicPr>
          <p:cNvPr id="9" name="Picture 8" descr="Cartoon of a fox holding a blue sign&#10;&#10;AI-generated content may be incorrect.">
            <a:extLst>
              <a:ext uri="{FF2B5EF4-FFF2-40B4-BE49-F238E27FC236}">
                <a16:creationId xmlns:a16="http://schemas.microsoft.com/office/drawing/2014/main" id="{264C549F-7516-F189-6888-872BA389CFAB}"/>
              </a:ext>
            </a:extLst>
          </p:cNvPr>
          <p:cNvPicPr>
            <a:picLocks noChangeAspect="1"/>
          </p:cNvPicPr>
          <p:nvPr/>
        </p:nvPicPr>
        <p:blipFill>
          <a:blip r:embed="rId3"/>
          <a:srcRect l="786" r="406"/>
          <a:stretch>
            <a:fillRect/>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86" name="Group 85">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87" name="Freeform: Shape 74">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75">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Box 4">
            <a:extLst>
              <a:ext uri="{FF2B5EF4-FFF2-40B4-BE49-F238E27FC236}">
                <a16:creationId xmlns:a16="http://schemas.microsoft.com/office/drawing/2014/main" id="{9D4206AE-62F1-7D03-73AE-FA47E6EF9308}"/>
              </a:ext>
            </a:extLst>
          </p:cNvPr>
          <p:cNvSpPr txBox="1"/>
          <p:nvPr/>
        </p:nvSpPr>
        <p:spPr>
          <a:xfrm>
            <a:off x="8153399" y="1970166"/>
            <a:ext cx="3816967" cy="41722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56066C60-CED6-5C6A-9533-B790766A07BD}"/>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endParaRPr lang="en-US" sz="2400" dirty="0">
              <a:solidFill>
                <a:schemeClr val="tx2"/>
              </a:solidFill>
            </a:endParaRPr>
          </a:p>
        </p:txBody>
      </p:sp>
      <p:sp>
        <p:nvSpPr>
          <p:cNvPr id="2" name="Content Placeholder 2">
            <a:extLst>
              <a:ext uri="{FF2B5EF4-FFF2-40B4-BE49-F238E27FC236}">
                <a16:creationId xmlns:a16="http://schemas.microsoft.com/office/drawing/2014/main" id="{EEEB59C8-30E2-04A1-85D1-BACFFAA2DF7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TextBox 5">
            <a:extLst>
              <a:ext uri="{FF2B5EF4-FFF2-40B4-BE49-F238E27FC236}">
                <a16:creationId xmlns:a16="http://schemas.microsoft.com/office/drawing/2014/main" id="{19F6B2DF-5FDD-23F7-EB81-90E8CE5298E9}"/>
              </a:ext>
            </a:extLst>
          </p:cNvPr>
          <p:cNvSpPr txBox="1"/>
          <p:nvPr/>
        </p:nvSpPr>
        <p:spPr>
          <a:xfrm>
            <a:off x="5759532" y="46313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95852073"/>
      </p:ext>
    </p:extLst>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1FE78-1331-F1BC-635C-8E7C1BC5B08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000E278-B1A0-379E-D3F0-334C155ACA0A}"/>
              </a:ext>
            </a:extLst>
          </p:cNvPr>
          <p:cNvPicPr>
            <a:picLocks noChangeAspect="1"/>
          </p:cNvPicPr>
          <p:nvPr/>
        </p:nvPicPr>
        <p:blipFill>
          <a:blip r:embed="rId3"/>
          <a:stretch>
            <a:fillRect/>
          </a:stretch>
        </p:blipFill>
        <p:spPr>
          <a:xfrm>
            <a:off x="58337" y="181380"/>
            <a:ext cx="5795347" cy="2926650"/>
          </a:xfrm>
          <a:prstGeom prst="rect">
            <a:avLst/>
          </a:prstGeom>
        </p:spPr>
      </p:pic>
      <p:cxnSp>
        <p:nvCxnSpPr>
          <p:cNvPr id="20" name="Straight Connector 1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D3EC02-475C-4A43-0149-562B204DE515}"/>
              </a:ext>
            </a:extLst>
          </p:cNvPr>
          <p:cNvPicPr>
            <a:picLocks noChangeAspect="1"/>
          </p:cNvPicPr>
          <p:nvPr/>
        </p:nvPicPr>
        <p:blipFill>
          <a:blip r:embed="rId4"/>
          <a:stretch>
            <a:fillRect/>
          </a:stretch>
        </p:blipFill>
        <p:spPr>
          <a:xfrm>
            <a:off x="6338316" y="162750"/>
            <a:ext cx="5853684" cy="2941476"/>
          </a:xfrm>
          <a:prstGeom prst="rect">
            <a:avLst/>
          </a:prstGeom>
        </p:spPr>
      </p:pic>
      <p:cxnSp>
        <p:nvCxnSpPr>
          <p:cNvPr id="19" name="Straight Connector 1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324E1C-16B2-B0A2-5651-2192D9C9F704}"/>
              </a:ext>
            </a:extLst>
          </p:cNvPr>
          <p:cNvPicPr>
            <a:picLocks noChangeAspect="1"/>
          </p:cNvPicPr>
          <p:nvPr/>
        </p:nvPicPr>
        <p:blipFill>
          <a:blip r:embed="rId5"/>
          <a:stretch>
            <a:fillRect/>
          </a:stretch>
        </p:blipFill>
        <p:spPr>
          <a:xfrm>
            <a:off x="0" y="3671315"/>
            <a:ext cx="5795347" cy="3201929"/>
          </a:xfrm>
          <a:prstGeom prst="rect">
            <a:avLst/>
          </a:prstGeom>
        </p:spPr>
      </p:pic>
      <p:pic>
        <p:nvPicPr>
          <p:cNvPr id="12" name="Picture 11">
            <a:extLst>
              <a:ext uri="{FF2B5EF4-FFF2-40B4-BE49-F238E27FC236}">
                <a16:creationId xmlns:a16="http://schemas.microsoft.com/office/drawing/2014/main" id="{9BEAB544-1380-F5B6-B6DB-D21B22A101B9}"/>
              </a:ext>
            </a:extLst>
          </p:cNvPr>
          <p:cNvPicPr>
            <a:picLocks noChangeAspect="1"/>
          </p:cNvPicPr>
          <p:nvPr/>
        </p:nvPicPr>
        <p:blipFill>
          <a:blip r:embed="rId6"/>
          <a:stretch>
            <a:fillRect/>
          </a:stretch>
        </p:blipFill>
        <p:spPr>
          <a:xfrm>
            <a:off x="6531621" y="3671316"/>
            <a:ext cx="5487878" cy="3224128"/>
          </a:xfrm>
          <a:prstGeom prst="rect">
            <a:avLst/>
          </a:prstGeom>
        </p:spPr>
      </p:pic>
    </p:spTree>
    <p:extLst>
      <p:ext uri="{BB962C8B-B14F-4D97-AF65-F5344CB8AC3E}">
        <p14:creationId xmlns:p14="http://schemas.microsoft.com/office/powerpoint/2010/main" val="1044566551"/>
      </p:ext>
    </p:extLst>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0BB5DF-8A32-3288-D8F2-2F1444F6C52E}"/>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E7CFFE2-66F8-DC23-CE11-EA6B32561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361" y="2253343"/>
            <a:ext cx="2351314" cy="2351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C4314B-471E-1EE3-7187-4A191D03DFD2}"/>
              </a:ext>
            </a:extLst>
          </p:cNvPr>
          <p:cNvSpPr txBox="1"/>
          <p:nvPr/>
        </p:nvSpPr>
        <p:spPr>
          <a:xfrm>
            <a:off x="5260675" y="3565811"/>
            <a:ext cx="2856423" cy="369332"/>
          </a:xfrm>
          <a:prstGeom prst="rect">
            <a:avLst/>
          </a:prstGeom>
          <a:noFill/>
        </p:spPr>
        <p:txBody>
          <a:bodyPr wrap="none" rtlCol="0">
            <a:spAutoFit/>
          </a:bodyPr>
          <a:lstStyle/>
          <a:p>
            <a:r>
              <a:rPr lang="en-US" dirty="0">
                <a:hlinkClick r:id="rId4"/>
              </a:rPr>
              <a:t>https://scanneralimente.ro</a:t>
            </a:r>
            <a:endParaRPr lang="en-US" dirty="0"/>
          </a:p>
        </p:txBody>
      </p:sp>
      <p:sp>
        <p:nvSpPr>
          <p:cNvPr id="3" name="TextBox 2">
            <a:extLst>
              <a:ext uri="{FF2B5EF4-FFF2-40B4-BE49-F238E27FC236}">
                <a16:creationId xmlns:a16="http://schemas.microsoft.com/office/drawing/2014/main" id="{871F1C97-A96E-CD6A-88F4-8C6B2428A5C5}"/>
              </a:ext>
            </a:extLst>
          </p:cNvPr>
          <p:cNvSpPr txBox="1"/>
          <p:nvPr/>
        </p:nvSpPr>
        <p:spPr>
          <a:xfrm>
            <a:off x="5260675" y="2828836"/>
            <a:ext cx="4233082" cy="1200329"/>
          </a:xfrm>
          <a:prstGeom prst="rect">
            <a:avLst/>
          </a:prstGeom>
          <a:noFill/>
        </p:spPr>
        <p:txBody>
          <a:bodyPr wrap="none" rtlCol="0">
            <a:spAutoFit/>
          </a:bodyPr>
          <a:lstStyle/>
          <a:p>
            <a:r>
              <a:rPr lang="en-US" sz="2400" dirty="0"/>
              <a:t>250k+ installs</a:t>
            </a:r>
          </a:p>
          <a:p>
            <a:r>
              <a:rPr lang="en-US" sz="2400" dirty="0"/>
              <a:t>Flutter + Spring Boot, Firebase </a:t>
            </a:r>
          </a:p>
          <a:p>
            <a:endParaRPr lang="en-US" sz="2400" dirty="0"/>
          </a:p>
        </p:txBody>
      </p:sp>
      <p:sp>
        <p:nvSpPr>
          <p:cNvPr id="4" name="TextBox 3">
            <a:extLst>
              <a:ext uri="{FF2B5EF4-FFF2-40B4-BE49-F238E27FC236}">
                <a16:creationId xmlns:a16="http://schemas.microsoft.com/office/drawing/2014/main" id="{A0BCF8CA-9FF7-30BC-65C3-86942D2A8C55}"/>
              </a:ext>
            </a:extLst>
          </p:cNvPr>
          <p:cNvSpPr txBox="1"/>
          <p:nvPr/>
        </p:nvSpPr>
        <p:spPr>
          <a:xfrm>
            <a:off x="5260675" y="6488668"/>
            <a:ext cx="1670650" cy="369332"/>
          </a:xfrm>
          <a:prstGeom prst="rect">
            <a:avLst/>
          </a:prstGeom>
          <a:noFill/>
        </p:spPr>
        <p:txBody>
          <a:bodyPr wrap="none" rtlCol="0">
            <a:spAutoFit/>
          </a:bodyPr>
          <a:lstStyle/>
          <a:p>
            <a:r>
              <a:rPr lang="en-US" dirty="0"/>
              <a:t>+45 other apps</a:t>
            </a:r>
          </a:p>
        </p:txBody>
      </p:sp>
    </p:spTree>
    <p:extLst>
      <p:ext uri="{BB962C8B-B14F-4D97-AF65-F5344CB8AC3E}">
        <p14:creationId xmlns:p14="http://schemas.microsoft.com/office/powerpoint/2010/main" val="1160782237"/>
      </p:ext>
    </p:extLst>
  </p:cSld>
  <p:clrMapOvr>
    <a:masterClrMapping/>
  </p:clrMapOvr>
  <p:transition spd="med">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6C451F-8F64-8FCE-43E9-A92261B8AD0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character with a fox and a phone&#10;&#10;AI-generated content may be incorrect.">
            <a:extLst>
              <a:ext uri="{FF2B5EF4-FFF2-40B4-BE49-F238E27FC236}">
                <a16:creationId xmlns:a16="http://schemas.microsoft.com/office/drawing/2014/main" id="{9D4BE6A7-7D85-D7E8-8549-E5647E0BB7E4}"/>
              </a:ext>
            </a:extLst>
          </p:cNvPr>
          <p:cNvPicPr>
            <a:picLocks noChangeAspect="1"/>
          </p:cNvPicPr>
          <p:nvPr/>
        </p:nvPicPr>
        <p:blipFill>
          <a:blip r:embed="rId3"/>
          <a:srcRect r="-2" b="632"/>
          <a:stretch>
            <a:fillRect/>
          </a:stretch>
        </p:blipFill>
        <p:spPr>
          <a:xfrm>
            <a:off x="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1F534EEA-3B30-2A67-D037-D08EC77A5D8B}"/>
              </a:ext>
            </a:extLst>
          </p:cNvPr>
          <p:cNvSpPr txBox="1"/>
          <p:nvPr/>
        </p:nvSpPr>
        <p:spPr>
          <a:xfrm>
            <a:off x="6411433" y="342138"/>
            <a:ext cx="5706138" cy="6173722"/>
          </a:xfrm>
          <a:prstGeom prst="rect">
            <a:avLst/>
          </a:prstGeom>
        </p:spPr>
        <p:txBody>
          <a:bodyPr vert="horz" lIns="91440" tIns="45720" rIns="91440" bIns="45720" rtlCol="0">
            <a:noAutofit/>
          </a:bodyPr>
          <a:lstStyle/>
          <a:p>
            <a:pPr marL="400050" indent="-342900">
              <a:lnSpc>
                <a:spcPct val="90000"/>
              </a:lnSpc>
              <a:spcAft>
                <a:spcPts val="600"/>
              </a:spcAft>
              <a:buFont typeface="Wingdings" pitchFamily="2" charset="2"/>
              <a:buChar char="Ø"/>
            </a:pPr>
            <a:r>
              <a:rPr lang="en-US" sz="2000" dirty="0"/>
              <a:t>Google's open-source UI toolkit for building natively compiled applications across multiple platforms from a single codebase</a:t>
            </a:r>
          </a:p>
          <a:p>
            <a:pPr marL="400050" indent="-342900">
              <a:lnSpc>
                <a:spcPct val="90000"/>
              </a:lnSpc>
              <a:spcAft>
                <a:spcPts val="600"/>
              </a:spcAft>
              <a:buFont typeface="Wingdings" pitchFamily="2" charset="2"/>
              <a:buChar char="Ø"/>
            </a:pPr>
            <a:r>
              <a:rPr lang="en-US" sz="2000" dirty="0"/>
              <a:t>Uses the Dart programming language and provides a rich set of pre-designed widgets that follow platform-specific design guidelines</a:t>
            </a:r>
          </a:p>
          <a:p>
            <a:pPr marL="400050" indent="-342900">
              <a:lnSpc>
                <a:spcPct val="90000"/>
              </a:lnSpc>
              <a:spcAft>
                <a:spcPts val="600"/>
              </a:spcAft>
              <a:buFont typeface="Wingdings" pitchFamily="2" charset="2"/>
              <a:buChar char="Ø"/>
            </a:pPr>
            <a:r>
              <a:rPr lang="en-US" sz="2000" dirty="0"/>
              <a:t>Excels at creating cross-platform mobile applications (iOS and Android) with almost native performance </a:t>
            </a:r>
          </a:p>
          <a:p>
            <a:pPr marL="400050" indent="-342900">
              <a:lnSpc>
                <a:spcPct val="90000"/>
              </a:lnSpc>
              <a:spcAft>
                <a:spcPts val="600"/>
              </a:spcAft>
              <a:buFont typeface="Wingdings" pitchFamily="2" charset="2"/>
              <a:buChar char="Ø"/>
            </a:pPr>
            <a:r>
              <a:rPr lang="en-US" sz="2000" dirty="0"/>
              <a:t>Well-suited for apps requiring custom UI designs, complex animations, and rapid prototyping</a:t>
            </a:r>
          </a:p>
          <a:p>
            <a:pPr marL="400050" indent="-342900">
              <a:lnSpc>
                <a:spcPct val="90000"/>
              </a:lnSpc>
              <a:spcAft>
                <a:spcPts val="600"/>
              </a:spcAft>
              <a:buFont typeface="Wingdings" pitchFamily="2" charset="2"/>
              <a:buChar char="Ø"/>
            </a:pPr>
            <a:r>
              <a:rPr lang="en-US" sz="2000" dirty="0"/>
              <a:t>Supports web and desktop development</a:t>
            </a:r>
          </a:p>
          <a:p>
            <a:pPr marL="400050" indent="-342900">
              <a:lnSpc>
                <a:spcPct val="90000"/>
              </a:lnSpc>
              <a:spcAft>
                <a:spcPts val="600"/>
              </a:spcAft>
              <a:buFont typeface="Wingdings" pitchFamily="2" charset="2"/>
              <a:buChar char="Ø"/>
            </a:pPr>
            <a:r>
              <a:rPr lang="en-US" sz="2000" dirty="0"/>
              <a:t>Hot reload</a:t>
            </a:r>
          </a:p>
          <a:p>
            <a:pPr marL="400050" indent="-342900">
              <a:lnSpc>
                <a:spcPct val="90000"/>
              </a:lnSpc>
              <a:spcAft>
                <a:spcPts val="600"/>
              </a:spcAft>
              <a:buFont typeface="Wingdings" pitchFamily="2" charset="2"/>
              <a:buChar char="Ø"/>
            </a:pPr>
            <a:r>
              <a:rPr lang="en-US" sz="2000" dirty="0"/>
              <a:t>Widget-based architecture</a:t>
            </a:r>
          </a:p>
          <a:p>
            <a:pPr marL="400050" indent="-342900">
              <a:lnSpc>
                <a:spcPct val="90000"/>
              </a:lnSpc>
              <a:spcAft>
                <a:spcPts val="600"/>
              </a:spcAft>
              <a:buFont typeface="Wingdings" pitchFamily="2" charset="2"/>
              <a:buChar char="Ø"/>
            </a:pPr>
            <a:r>
              <a:rPr lang="en-US" sz="2000" dirty="0"/>
              <a:t>Not be ideal for applications requiring extensive platform-specific integrations, heavy reliance on native device APIs, or projects where app size is critical (Flutter apps tend to be larger than native equivalents). </a:t>
            </a:r>
          </a:p>
        </p:txBody>
      </p:sp>
    </p:spTree>
    <p:extLst>
      <p:ext uri="{BB962C8B-B14F-4D97-AF65-F5344CB8AC3E}">
        <p14:creationId xmlns:p14="http://schemas.microsoft.com/office/powerpoint/2010/main" val="1080459383"/>
      </p:ext>
    </p:extLst>
  </p:cSld>
  <p:clrMapOvr>
    <a:masterClrMapping/>
  </p:clrMapOvr>
  <p:transition spd="med">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50B28-49D3-02AA-90B3-FEBE21FEB1F4}"/>
            </a:ext>
          </a:extLst>
        </p:cNvPr>
        <p:cNvGrpSpPr/>
        <p:nvPr/>
      </p:nvGrpSpPr>
      <p:grpSpPr>
        <a:xfrm>
          <a:off x="0" y="0"/>
          <a:ext cx="0" cy="0"/>
          <a:chOff x="0" y="0"/>
          <a:chExt cx="0" cy="0"/>
        </a:xfrm>
      </p:grpSpPr>
      <p:pic>
        <p:nvPicPr>
          <p:cNvPr id="3076" name="Picture 4" descr="A logo with colorful triangles&#10;&#10;AI-generated content may be incorrect.">
            <a:extLst>
              <a:ext uri="{FF2B5EF4-FFF2-40B4-BE49-F238E27FC236}">
                <a16:creationId xmlns:a16="http://schemas.microsoft.com/office/drawing/2014/main" id="{E8B6D0BD-203E-22F6-8489-7BB2679C22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8568" y="2523227"/>
            <a:ext cx="1700751" cy="1700751"/>
          </a:xfrm>
          <a:prstGeom prst="rect">
            <a:avLst/>
          </a:prstGeom>
          <a:noFill/>
          <a:extLst>
            <a:ext uri="{909E8E84-426E-40DD-AFC4-6F175D3DCCD1}">
              <a14:hiddenFill xmlns:a14="http://schemas.microsoft.com/office/drawing/2010/main">
                <a:solidFill>
                  <a:srgbClr val="FFFFFF"/>
                </a:solidFill>
              </a14:hiddenFill>
            </a:ext>
          </a:extLst>
        </p:spPr>
      </p:pic>
      <p:cxnSp>
        <p:nvCxnSpPr>
          <p:cNvPr id="3093" name="Straight Connector 309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2" name="Picture 10" descr="VSCode icon with a transparent center. Because the white center on my Dock  was bugging me. : r/vscode">
            <a:extLst>
              <a:ext uri="{FF2B5EF4-FFF2-40B4-BE49-F238E27FC236}">
                <a16:creationId xmlns:a16="http://schemas.microsoft.com/office/drawing/2014/main" id="{4840BFC6-D019-693A-CC6F-BCC170F072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1706" y="375320"/>
            <a:ext cx="1657612"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3095" name="Straight Connector 309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4" name="Picture 12" descr="Best Flutter Icons Collection for Stunning UI Design">
            <a:extLst>
              <a:ext uri="{FF2B5EF4-FFF2-40B4-BE49-F238E27FC236}">
                <a16:creationId xmlns:a16="http://schemas.microsoft.com/office/drawing/2014/main" id="{0C372731-CAE1-FCC5-D156-0A8CEE35D0A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0116" y="213408"/>
            <a:ext cx="4132900" cy="4132900"/>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88" name="Picture 16" descr="Xcode - Apple Developer">
            <a:extLst>
              <a:ext uri="{FF2B5EF4-FFF2-40B4-BE49-F238E27FC236}">
                <a16:creationId xmlns:a16="http://schemas.microsoft.com/office/drawing/2014/main" id="{CD4BF65D-38FF-1D92-8493-C35E94A0DE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9126" y="4911833"/>
            <a:ext cx="144801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logo of a device&#10;&#10;AI-generated content may be incorrect.">
            <a:extLst>
              <a:ext uri="{FF2B5EF4-FFF2-40B4-BE49-F238E27FC236}">
                <a16:creationId xmlns:a16="http://schemas.microsoft.com/office/drawing/2014/main" id="{0EA7CA49-127F-38D9-7E25-F520E7D6678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621010" y="4911833"/>
            <a:ext cx="1448024" cy="1448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7A91-3BAC-5EBC-653F-52A2150675D0}"/>
              </a:ext>
            </a:extLst>
          </p:cNvPr>
          <p:cNvSpPr txBox="1"/>
          <p:nvPr/>
        </p:nvSpPr>
        <p:spPr>
          <a:xfrm>
            <a:off x="7679736" y="2032932"/>
            <a:ext cx="4359250" cy="3868138"/>
          </a:xfrm>
          <a:prstGeom prst="rect">
            <a:avLst/>
          </a:prstGeom>
        </p:spPr>
        <p:txBody>
          <a:bodyPr vert="horz" lIns="91440" tIns="45720" rIns="91440" bIns="45720" rtlCol="0">
            <a:noAutofit/>
          </a:bodyPr>
          <a:lstStyle/>
          <a:p>
            <a:pPr>
              <a:lnSpc>
                <a:spcPct val="90000"/>
              </a:lnSpc>
              <a:spcAft>
                <a:spcPts val="600"/>
              </a:spcAft>
            </a:pPr>
            <a:r>
              <a:rPr lang="en-US" sz="2400" dirty="0"/>
              <a:t>Flutter and your development environment:</a:t>
            </a:r>
          </a:p>
          <a:p>
            <a:pPr lvl="1" indent="-228600">
              <a:lnSpc>
                <a:spcPct val="90000"/>
              </a:lnSpc>
              <a:spcAft>
                <a:spcPts val="600"/>
              </a:spcAft>
              <a:buFont typeface="Arial" panose="020B0604020202020204" pitchFamily="34" charset="0"/>
              <a:buChar char="•"/>
            </a:pPr>
            <a:r>
              <a:rPr lang="en-US" sz="2400" dirty="0"/>
              <a:t> Flutter SDK (</a:t>
            </a:r>
            <a:r>
              <a:rPr lang="en-US" sz="2400" dirty="0">
                <a:hlinkClick r:id="rId8"/>
              </a:rPr>
              <a:t>https://docs.flutter.dev/install</a:t>
            </a:r>
            <a:r>
              <a:rPr lang="en-US" sz="2400" dirty="0"/>
              <a:t>) (click on Install manually)</a:t>
            </a:r>
          </a:p>
          <a:p>
            <a:pPr lvl="1" indent="-228600">
              <a:lnSpc>
                <a:spcPct val="90000"/>
              </a:lnSpc>
              <a:spcAft>
                <a:spcPts val="600"/>
              </a:spcAft>
              <a:buFont typeface="Arial" panose="020B0604020202020204" pitchFamily="34" charset="0"/>
              <a:buChar char="•"/>
            </a:pPr>
            <a:r>
              <a:rPr lang="en-US" sz="2400" dirty="0"/>
              <a:t>Android Studio / Xcode</a:t>
            </a:r>
          </a:p>
          <a:p>
            <a:pPr lvl="1" indent="-228600">
              <a:lnSpc>
                <a:spcPct val="90000"/>
              </a:lnSpc>
              <a:spcAft>
                <a:spcPts val="600"/>
              </a:spcAft>
              <a:buFont typeface="Arial" panose="020B0604020202020204" pitchFamily="34" charset="0"/>
              <a:buChar char="•"/>
            </a:pPr>
            <a:r>
              <a:rPr lang="en-US" sz="2400" dirty="0"/>
              <a:t>IntelliJ or VS Code to write the code (with the Flutter and Dart plugins)</a:t>
            </a:r>
          </a:p>
        </p:txBody>
      </p:sp>
      <p:cxnSp>
        <p:nvCxnSpPr>
          <p:cNvPr id="3099" name="Straight Connector 309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92560"/>
      </p:ext>
    </p:extLst>
  </p:cSld>
  <p:clrMapOvr>
    <a:masterClrMapping/>
  </p:clrMapOvr>
  <p:transition spd="med">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48F80-A9B9-33E1-D0E7-DB84B97CDC1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6C9FA5-9447-CCF3-E59D-38C983F79FC9}"/>
              </a:ext>
            </a:extLst>
          </p:cNvPr>
          <p:cNvPicPr>
            <a:picLocks noChangeAspect="1"/>
          </p:cNvPicPr>
          <p:nvPr/>
        </p:nvPicPr>
        <p:blipFill>
          <a:blip r:embed="rId3"/>
          <a:stretch>
            <a:fillRect/>
          </a:stretch>
        </p:blipFill>
        <p:spPr>
          <a:xfrm>
            <a:off x="6096000" y="902230"/>
            <a:ext cx="5291666" cy="5053540"/>
          </a:xfrm>
          <a:prstGeom prst="rect">
            <a:avLst/>
          </a:prstGeom>
        </p:spPr>
      </p:pic>
      <p:pic>
        <p:nvPicPr>
          <p:cNvPr id="3" name="Picture 2">
            <a:extLst>
              <a:ext uri="{FF2B5EF4-FFF2-40B4-BE49-F238E27FC236}">
                <a16:creationId xmlns:a16="http://schemas.microsoft.com/office/drawing/2014/main" id="{51514BBB-5697-8F13-3E37-F1A7B1B29776}"/>
              </a:ext>
            </a:extLst>
          </p:cNvPr>
          <p:cNvPicPr>
            <a:picLocks noChangeAspect="1"/>
          </p:cNvPicPr>
          <p:nvPr/>
        </p:nvPicPr>
        <p:blipFill>
          <a:blip r:embed="rId4"/>
          <a:stretch>
            <a:fillRect/>
          </a:stretch>
        </p:blipFill>
        <p:spPr>
          <a:xfrm>
            <a:off x="532957" y="908844"/>
            <a:ext cx="5291667" cy="5040311"/>
          </a:xfrm>
          <a:prstGeom prst="rect">
            <a:avLst/>
          </a:prstGeom>
        </p:spPr>
      </p:pic>
    </p:spTree>
    <p:extLst>
      <p:ext uri="{BB962C8B-B14F-4D97-AF65-F5344CB8AC3E}">
        <p14:creationId xmlns:p14="http://schemas.microsoft.com/office/powerpoint/2010/main" val="4000450607"/>
      </p:ext>
    </p:extLst>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4B2680-D802-4DA8-CD23-9AE3735A5C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1F4EF8-61FB-6149-5F8D-C0FCA9BA64BC}"/>
              </a:ext>
            </a:extLst>
          </p:cNvPr>
          <p:cNvPicPr>
            <a:picLocks noChangeAspect="1"/>
          </p:cNvPicPr>
          <p:nvPr/>
        </p:nvPicPr>
        <p:blipFill>
          <a:blip r:embed="rId3"/>
          <a:stretch>
            <a:fillRect/>
          </a:stretch>
        </p:blipFill>
        <p:spPr>
          <a:xfrm>
            <a:off x="3931722" y="514350"/>
            <a:ext cx="7772400" cy="5829300"/>
          </a:xfrm>
          <a:prstGeom prst="rect">
            <a:avLst/>
          </a:prstGeom>
        </p:spPr>
      </p:pic>
      <p:pic>
        <p:nvPicPr>
          <p:cNvPr id="7" name="Picture 6">
            <a:extLst>
              <a:ext uri="{FF2B5EF4-FFF2-40B4-BE49-F238E27FC236}">
                <a16:creationId xmlns:a16="http://schemas.microsoft.com/office/drawing/2014/main" id="{C2ABFC07-8DF2-0D28-A16E-E3CE763A6988}"/>
              </a:ext>
            </a:extLst>
          </p:cNvPr>
          <p:cNvPicPr>
            <a:picLocks noChangeAspect="1"/>
          </p:cNvPicPr>
          <p:nvPr/>
        </p:nvPicPr>
        <p:blipFill>
          <a:blip r:embed="rId4"/>
          <a:stretch>
            <a:fillRect/>
          </a:stretch>
        </p:blipFill>
        <p:spPr>
          <a:xfrm>
            <a:off x="84529" y="1136650"/>
            <a:ext cx="5016500" cy="4584700"/>
          </a:xfrm>
          <a:prstGeom prst="rect">
            <a:avLst/>
          </a:prstGeom>
        </p:spPr>
      </p:pic>
    </p:spTree>
    <p:extLst>
      <p:ext uri="{BB962C8B-B14F-4D97-AF65-F5344CB8AC3E}">
        <p14:creationId xmlns:p14="http://schemas.microsoft.com/office/powerpoint/2010/main" val="2986776976"/>
      </p:ext>
    </p:extLst>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0B6D-607A-E323-7128-FF6C671C2B86}"/>
            </a:ext>
          </a:extLst>
        </p:cNvPr>
        <p:cNvGrpSpPr/>
        <p:nvPr/>
      </p:nvGrpSpPr>
      <p:grpSpPr>
        <a:xfrm>
          <a:off x="0" y="0"/>
          <a:ext cx="0" cy="0"/>
          <a:chOff x="0" y="0"/>
          <a:chExt cx="0" cy="0"/>
        </a:xfrm>
      </p:grpSpPr>
      <p:pic>
        <p:nvPicPr>
          <p:cNvPr id="9" name="Content Placeholder 8" descr="A person walking down a path with a large white hair and a large black cylinder&#10;&#10;AI-generated content may be incorrect.">
            <a:extLst>
              <a:ext uri="{FF2B5EF4-FFF2-40B4-BE49-F238E27FC236}">
                <a16:creationId xmlns:a16="http://schemas.microsoft.com/office/drawing/2014/main" id="{D5FA97ED-01AB-1F85-8E60-739385F88D32}"/>
              </a:ext>
            </a:extLst>
          </p:cNvPr>
          <p:cNvPicPr>
            <a:picLocks noGrp="1" noChangeAspect="1"/>
          </p:cNvPicPr>
          <p:nvPr>
            <p:ph idx="1"/>
          </p:nvPr>
        </p:nvPicPr>
        <p:blipFill>
          <a:blip r:embed="rId2"/>
          <a:srcRect t="15390" b="356"/>
          <a:stretch>
            <a:fillRect/>
          </a:stretch>
        </p:blipFill>
        <p:spPr>
          <a:xfrm>
            <a:off x="20" y="1282"/>
            <a:ext cx="12191980" cy="6856718"/>
          </a:xfrm>
          <a:prstGeom prst="rect">
            <a:avLst/>
          </a:prstGeom>
        </p:spPr>
      </p:pic>
    </p:spTree>
    <p:extLst>
      <p:ext uri="{BB962C8B-B14F-4D97-AF65-F5344CB8AC3E}">
        <p14:creationId xmlns:p14="http://schemas.microsoft.com/office/powerpoint/2010/main" val="355094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B2BA77-32B6-B08D-6FA6-B50983E5E668}"/>
            </a:ext>
          </a:extLst>
        </p:cNvPr>
        <p:cNvGrpSpPr/>
        <p:nvPr/>
      </p:nvGrpSpPr>
      <p:grpSpPr>
        <a:xfrm>
          <a:off x="0" y="0"/>
          <a:ext cx="0" cy="0"/>
          <a:chOff x="0" y="0"/>
          <a:chExt cx="0" cy="0"/>
        </a:xfrm>
      </p:grpSpPr>
      <p:sp>
        <p:nvSpPr>
          <p:cNvPr id="3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sitting at a computer&#10;&#10;AI-generated content may be incorrect.">
            <a:extLst>
              <a:ext uri="{FF2B5EF4-FFF2-40B4-BE49-F238E27FC236}">
                <a16:creationId xmlns:a16="http://schemas.microsoft.com/office/drawing/2014/main" id="{7061BF4C-E9A2-4FD7-0355-379D09FB5430}"/>
              </a:ext>
            </a:extLst>
          </p:cNvPr>
          <p:cNvPicPr>
            <a:picLocks noChangeAspect="1"/>
          </p:cNvPicPr>
          <p:nvPr/>
        </p:nvPicPr>
        <p:blipFill>
          <a:blip r:embed="rId3">
            <a:alphaModFix amt="55000"/>
          </a:blip>
          <a:srcRect t="11011" b="4719"/>
          <a:stretch>
            <a:fillRect/>
          </a:stretch>
        </p:blipFill>
        <p:spPr>
          <a:xfrm>
            <a:off x="20" y="-9107"/>
            <a:ext cx="12191980" cy="6858000"/>
          </a:xfrm>
          <a:prstGeom prst="rect">
            <a:avLst/>
          </a:prstGeom>
        </p:spPr>
      </p:pic>
      <p:sp>
        <p:nvSpPr>
          <p:cNvPr id="32"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E5ADBBB-53A3-5FFD-B322-7FF32696CD7A}"/>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800100" indent="-342900">
              <a:lnSpc>
                <a:spcPct val="90000"/>
              </a:lnSpc>
              <a:spcAft>
                <a:spcPts val="600"/>
              </a:spcAft>
              <a:buFont typeface="Wingdings" pitchFamily="2" charset="2"/>
              <a:buChar char="Ø"/>
            </a:pPr>
            <a:r>
              <a:rPr lang="en-US" sz="2400" dirty="0">
                <a:solidFill>
                  <a:srgbClr val="FFFFFF"/>
                </a:solidFill>
              </a:rPr>
              <a:t>An interpreted language is a programming language where code is executed line-by-line by an interpreter program at runtime, rather than being pre-compiled into machine code.</a:t>
            </a:r>
          </a:p>
          <a:p>
            <a:pPr marL="800100" indent="-342900">
              <a:lnSpc>
                <a:spcPct val="90000"/>
              </a:lnSpc>
              <a:spcAft>
                <a:spcPts val="600"/>
              </a:spcAft>
              <a:buFont typeface="Wingdings" pitchFamily="2" charset="2"/>
              <a:buChar char="Ø"/>
            </a:pPr>
            <a:endParaRPr lang="en-US" sz="2400" dirty="0">
              <a:solidFill>
                <a:srgbClr val="FFFFFF"/>
              </a:solidFill>
            </a:endParaRPr>
          </a:p>
          <a:p>
            <a:pPr marL="800100" indent="-342900">
              <a:lnSpc>
                <a:spcPct val="90000"/>
              </a:lnSpc>
              <a:spcAft>
                <a:spcPts val="600"/>
              </a:spcAft>
              <a:buFont typeface="Wingdings" pitchFamily="2" charset="2"/>
              <a:buChar char="Ø"/>
            </a:pPr>
            <a:r>
              <a:rPr lang="en-US" sz="2400" dirty="0">
                <a:solidFill>
                  <a:srgbClr val="FFFFFF"/>
                </a:solidFill>
              </a:rPr>
              <a:t>The interpreter acts as a middleman between your source code and the computer. When you run a program written in an interpreted language, the interpreter reads your code directly from the source file, translates each line into machine instructions on-the-fly, and executes those instructions immediately.</a:t>
            </a:r>
          </a:p>
        </p:txBody>
      </p:sp>
    </p:spTree>
    <p:extLst>
      <p:ext uri="{BB962C8B-B14F-4D97-AF65-F5344CB8AC3E}">
        <p14:creationId xmlns:p14="http://schemas.microsoft.com/office/powerpoint/2010/main" val="2877419895"/>
      </p:ext>
    </p:extLst>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B64C25-C4EE-83AC-241A-0779FDB1F08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5F9DBA4-5047-3C82-B89E-993AB7A2D997}"/>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Differences – Developer Experience – Compiled languages</a:t>
            </a:r>
          </a:p>
        </p:txBody>
      </p:sp>
      <p:sp>
        <p:nvSpPr>
          <p:cNvPr id="2" name="Content Placeholder 2">
            <a:extLst>
              <a:ext uri="{FF2B5EF4-FFF2-40B4-BE49-F238E27FC236}">
                <a16:creationId xmlns:a16="http://schemas.microsoft.com/office/drawing/2014/main" id="{B3E5594D-8A74-BBB7-F597-66ED7F1CBC8D}"/>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37" name="TextBox 3">
            <a:extLst>
              <a:ext uri="{FF2B5EF4-FFF2-40B4-BE49-F238E27FC236}">
                <a16:creationId xmlns:a16="http://schemas.microsoft.com/office/drawing/2014/main" id="{374BEE16-3469-2493-E93F-FC2AB985DC89}"/>
              </a:ext>
            </a:extLst>
          </p:cNvPr>
          <p:cNvGraphicFramePr/>
          <p:nvPr>
            <p:extLst>
              <p:ext uri="{D42A27DB-BD31-4B8C-83A1-F6EECF244321}">
                <p14:modId xmlns:p14="http://schemas.microsoft.com/office/powerpoint/2010/main" val="664125103"/>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7933291"/>
      </p:ext>
    </p:extLst>
  </p:cSld>
  <p:clrMapOvr>
    <a:overrideClrMapping bg1="dk1" tx1="lt1" bg2="dk2" tx2="lt2" accent1="accent1" accent2="accent2" accent3="accent3" accent4="accent4" accent5="accent5" accent6="accent6" hlink="hlink" folHlink="folHlink"/>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E417CA-431F-9FCD-8039-FC307D56B5E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 name="Straight Connector 1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C212305-10AC-5B15-9142-9DE7326DD6D5}"/>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Differences – Developer Experience – Interpreted languages</a:t>
            </a:r>
          </a:p>
        </p:txBody>
      </p:sp>
      <p:sp>
        <p:nvSpPr>
          <p:cNvPr id="2" name="Content Placeholder 2">
            <a:extLst>
              <a:ext uri="{FF2B5EF4-FFF2-40B4-BE49-F238E27FC236}">
                <a16:creationId xmlns:a16="http://schemas.microsoft.com/office/drawing/2014/main" id="{E7BD02F7-AA61-442C-8151-FA17B4230AB4}"/>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7" name="TextBox 4">
            <a:extLst>
              <a:ext uri="{FF2B5EF4-FFF2-40B4-BE49-F238E27FC236}">
                <a16:creationId xmlns:a16="http://schemas.microsoft.com/office/drawing/2014/main" id="{578B9D33-A246-9DC4-FC6D-2A6A54A34B4E}"/>
              </a:ext>
            </a:extLst>
          </p:cNvPr>
          <p:cNvGraphicFramePr/>
          <p:nvPr>
            <p:extLst>
              <p:ext uri="{D42A27DB-BD31-4B8C-83A1-F6EECF244321}">
                <p14:modId xmlns:p14="http://schemas.microsoft.com/office/powerpoint/2010/main" val="29274072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48966"/>
      </p:ext>
    </p:extLst>
  </p:cSld>
  <p:clrMapOvr>
    <a:overrideClrMapping bg1="dk1" tx1="lt1" bg2="dk2" tx2="lt2" accent1="accent1" accent2="accent2" accent3="accent3" accent4="accent4" accent5="accent5" accent6="accent6" hlink="hlink" folHlink="folHlink"/>
  </p:clrMapOvr>
  <p:transition spd="med">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D3EAD6-BD32-899D-8016-5CB626CD97F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5" name="Freeform: Shape 14">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974D9E09-2A0F-A418-416F-87282A39953F}"/>
              </a:ext>
            </a:extLst>
          </p:cNvPr>
          <p:cNvSpPr txBox="1"/>
          <p:nvPr/>
        </p:nvSpPr>
        <p:spPr>
          <a:xfrm>
            <a:off x="804672" y="2023236"/>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2"/>
                </a:solidFill>
                <a:latin typeface="+mj-lt"/>
                <a:ea typeface="+mj-ea"/>
                <a:cs typeface="+mj-cs"/>
              </a:rPr>
              <a:t>Differences – Runtime Execution Speed</a:t>
            </a:r>
          </a:p>
        </p:txBody>
      </p:sp>
      <p:sp>
        <p:nvSpPr>
          <p:cNvPr id="2" name="Content Placeholder 2">
            <a:extLst>
              <a:ext uri="{FF2B5EF4-FFF2-40B4-BE49-F238E27FC236}">
                <a16:creationId xmlns:a16="http://schemas.microsoft.com/office/drawing/2014/main" id="{03113D67-2783-90AC-3A80-24327126A008}"/>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61235191-CDBE-AE94-6B8B-3CF2E172F70A}"/>
              </a:ext>
            </a:extLst>
          </p:cNvPr>
          <p:cNvGraphicFramePr/>
          <p:nvPr>
            <p:extLst>
              <p:ext uri="{D42A27DB-BD31-4B8C-83A1-F6EECF244321}">
                <p14:modId xmlns:p14="http://schemas.microsoft.com/office/powerpoint/2010/main" val="780115506"/>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942181"/>
      </p:ext>
    </p:extLst>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D485E-8D6C-4430-2B33-1B46B2FCF12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33006C-051E-6318-915E-51A438AAE8E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Differences – Security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6DA326-A25B-E837-DDD7-D7928E1EF66A}"/>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extBox 3">
            <a:extLst>
              <a:ext uri="{FF2B5EF4-FFF2-40B4-BE49-F238E27FC236}">
                <a16:creationId xmlns:a16="http://schemas.microsoft.com/office/drawing/2014/main" id="{52BE27B4-5CC3-A157-E1EC-F0CC22B4DA0E}"/>
              </a:ext>
            </a:extLst>
          </p:cNvPr>
          <p:cNvGraphicFramePr/>
          <p:nvPr>
            <p:extLst>
              <p:ext uri="{D42A27DB-BD31-4B8C-83A1-F6EECF244321}">
                <p14:modId xmlns:p14="http://schemas.microsoft.com/office/powerpoint/2010/main" val="293358785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47377"/>
      </p:ext>
    </p:extLst>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78F5A-126B-37E6-F919-325E3880F4C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computer&#10;&#10;AI-generated content may be incorrect.">
            <a:extLst>
              <a:ext uri="{FF2B5EF4-FFF2-40B4-BE49-F238E27FC236}">
                <a16:creationId xmlns:a16="http://schemas.microsoft.com/office/drawing/2014/main" id="{CB94351F-0271-78D7-1C32-F1644893EF61}"/>
              </a:ext>
            </a:extLst>
          </p:cNvPr>
          <p:cNvPicPr>
            <a:picLocks noChangeAspect="1"/>
          </p:cNvPicPr>
          <p:nvPr/>
        </p:nvPicPr>
        <p:blipFill>
          <a:blip r:embed="rId3"/>
          <a:srcRect r="5882" b="-1"/>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146787-E470-147F-49B9-DA7626E19BCE}"/>
              </a:ext>
            </a:extLst>
          </p:cNvPr>
          <p:cNvSpPr txBox="1"/>
          <p:nvPr/>
        </p:nvSpPr>
        <p:spPr>
          <a:xfrm>
            <a:off x="7935402" y="743447"/>
            <a:ext cx="344576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Null safe languages</a:t>
            </a:r>
          </a:p>
        </p:txBody>
      </p:sp>
      <p:sp>
        <p:nvSpPr>
          <p:cNvPr id="2" name="Content Placeholder 2">
            <a:extLst>
              <a:ext uri="{FF2B5EF4-FFF2-40B4-BE49-F238E27FC236}">
                <a16:creationId xmlns:a16="http://schemas.microsoft.com/office/drawing/2014/main" id="{4DFBE35A-63B5-FE8A-49D0-2286906D5F41}"/>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715848822"/>
      </p:ext>
    </p:extLst>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893D7-54B8-43E0-076D-90CA1455CF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CC9A4C84-CCB0-CE1A-1E18-D1CD3B83ABC5}"/>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2"/>
                </a:solidFill>
                <a:latin typeface="+mj-lt"/>
                <a:ea typeface="+mj-ea"/>
                <a:cs typeface="+mj-cs"/>
              </a:rPr>
              <a:t>Null safe languages</a:t>
            </a:r>
          </a:p>
        </p:txBody>
      </p:sp>
      <p:sp>
        <p:nvSpPr>
          <p:cNvPr id="4" name="TextBox 3">
            <a:extLst>
              <a:ext uri="{FF2B5EF4-FFF2-40B4-BE49-F238E27FC236}">
                <a16:creationId xmlns:a16="http://schemas.microsoft.com/office/drawing/2014/main" id="{47F18486-0A39-8326-CAEF-D4D5095F7665}"/>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chemeClr val="tx2"/>
                </a:solidFill>
              </a:rPr>
              <a:t>Null safety refers to a programming language's ability to prevent null pointer exceptions (NPEs) at compile time rather than runtime. The type system distinguishes between types that can hold null values and those that cannot, making null-related errors largely impossible when the code compiles successfully.</a:t>
            </a:r>
          </a:p>
        </p:txBody>
      </p:sp>
      <p:sp>
        <p:nvSpPr>
          <p:cNvPr id="2" name="Content Placeholder 2">
            <a:extLst>
              <a:ext uri="{FF2B5EF4-FFF2-40B4-BE49-F238E27FC236}">
                <a16:creationId xmlns:a16="http://schemas.microsoft.com/office/drawing/2014/main" id="{48EC45C0-8C66-8EB7-8486-A25D77EF2CE9}"/>
              </a:ext>
            </a:extLst>
          </p:cNvPr>
          <p:cNvSpPr txBox="1">
            <a:spLocks/>
          </p:cNvSpPr>
          <p:nvPr/>
        </p:nvSpPr>
        <p:spPr>
          <a:xfrm>
            <a:off x="652872" y="1567039"/>
            <a:ext cx="9522486" cy="4312766"/>
          </a:xfrm>
          <a:prstGeom prst="rect">
            <a:avLst/>
          </a:prstGeom>
        </p:spPr>
        <p:txBody>
          <a:bodyPr vert="horz" lIns="91440" tIns="45720" rIns="91440" bIns="45720" numCol="2" spcCol="10922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47875015"/>
      </p:ext>
    </p:extLst>
  </p:cSld>
  <p:clrMapOvr>
    <a:masterClrMapping/>
  </p:clrMapOvr>
  <p:transition spd="med">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3255</TotalTime>
  <Words>1162</Words>
  <Application>Microsoft Macintosh PowerPoint</Application>
  <PresentationFormat>Widescreen</PresentationFormat>
  <Paragraphs>89</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Calibri</vt:lpstr>
      <vt:lpstr>Wingdings</vt:lpstr>
      <vt:lpstr>Office Theme</vt:lpstr>
      <vt:lpstr>Mobile and Embedded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Dinu Rusu | Tazz, IT</dc:creator>
  <cp:lastModifiedBy>Stefan Dinu Rusu | Tazz, IT</cp:lastModifiedBy>
  <cp:revision>25</cp:revision>
  <dcterms:created xsi:type="dcterms:W3CDTF">2025-09-15T16:44:45Z</dcterms:created>
  <dcterms:modified xsi:type="dcterms:W3CDTF">2025-09-24T08:24:12Z</dcterms:modified>
</cp:coreProperties>
</file>